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>
  <p:sldMasterIdLst>
    <p:sldMasterId id="2147483674" r:id="rId1"/>
  </p:sldMasterIdLst>
  <p:notesMasterIdLst>
    <p:notesMasterId r:id="rId18"/>
  </p:notesMasterIdLst>
  <p:handoutMasterIdLst>
    <p:handoutMasterId r:id="rId19"/>
  </p:handoutMasterIdLst>
  <p:sldIdLst>
    <p:sldId id="550" r:id="rId2"/>
    <p:sldId id="551" r:id="rId3"/>
    <p:sldId id="552" r:id="rId4"/>
    <p:sldId id="553" r:id="rId5"/>
    <p:sldId id="554" r:id="rId6"/>
    <p:sldId id="555" r:id="rId7"/>
    <p:sldId id="556" r:id="rId8"/>
    <p:sldId id="557" r:id="rId9"/>
    <p:sldId id="558" r:id="rId10"/>
    <p:sldId id="559" r:id="rId11"/>
    <p:sldId id="564" r:id="rId12"/>
    <p:sldId id="560" r:id="rId13"/>
    <p:sldId id="563" r:id="rId14"/>
    <p:sldId id="561" r:id="rId15"/>
    <p:sldId id="562" r:id="rId16"/>
    <p:sldId id="565" r:id="rId17"/>
  </p:sldIdLst>
  <p:sldSz cx="9144000" cy="6858000" type="screen4x3"/>
  <p:notesSz cx="6746875" cy="9913938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1400" b="1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99"/>
    <a:srgbClr val="56E8E5"/>
    <a:srgbClr val="00FF00"/>
    <a:srgbClr val="00C400"/>
    <a:srgbClr val="00EE00"/>
    <a:srgbClr val="FFFF99"/>
    <a:srgbClr val="CAC1FF"/>
    <a:srgbClr val="D9E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6" autoAdjust="0"/>
    <p:restoredTop sz="93817" autoAdjust="0"/>
  </p:normalViewPr>
  <p:slideViewPr>
    <p:cSldViewPr>
      <p:cViewPr varScale="1">
        <p:scale>
          <a:sx n="96" d="100"/>
          <a:sy n="96" d="100"/>
        </p:scale>
        <p:origin x="1519" y="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13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24175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591" tIns="46295" rIns="92591" bIns="46295" numCol="1" anchor="t" anchorCtr="0" compatLnSpc="1">
            <a:prstTxWarp prst="textNoShape">
              <a:avLst/>
            </a:prstTxWarp>
          </a:bodyPr>
          <a:lstStyle>
            <a:lvl1pPr algn="l" defTabSz="925513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22700" y="0"/>
            <a:ext cx="2924175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591" tIns="46295" rIns="92591" bIns="46295" numCol="1" anchor="t" anchorCtr="0" compatLnSpc="1">
            <a:prstTxWarp prst="textNoShape">
              <a:avLst/>
            </a:prstTxWarp>
          </a:bodyPr>
          <a:lstStyle>
            <a:lvl1pPr algn="r" defTabSz="925513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fld id="{AC37099F-3D76-4DA7-A33D-63E44B7D07EE}" type="datetime1">
              <a:rPr lang="de-DE"/>
              <a:pPr>
                <a:defRPr/>
              </a:pPr>
              <a:t>24.02.2015</a:t>
            </a:fld>
            <a:endParaRPr 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18638"/>
            <a:ext cx="2924175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591" tIns="46295" rIns="92591" bIns="46295" numCol="1" anchor="b" anchorCtr="0" compatLnSpc="1">
            <a:prstTxWarp prst="textNoShape">
              <a:avLst/>
            </a:prstTxWarp>
          </a:bodyPr>
          <a:lstStyle>
            <a:lvl1pPr algn="l" defTabSz="925513" eaLnBrk="0" hangingPunct="0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22700" y="9418638"/>
            <a:ext cx="2924175" cy="495300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92591" tIns="46295" rIns="92591" bIns="46295" numCol="1" anchor="b" anchorCtr="0" compatLnSpc="1">
            <a:prstTxWarp prst="textNoShape">
              <a:avLst/>
            </a:prstTxWarp>
          </a:bodyPr>
          <a:lstStyle>
            <a:lvl1pPr algn="r" defTabSz="925513">
              <a:defRPr sz="1200"/>
            </a:lvl1pPr>
          </a:lstStyle>
          <a:p>
            <a:fld id="{7F0C5699-E6DB-4DB4-AB9A-F294280584D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13756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91562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defTabSz="7620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368674"/>
      </p:ext>
    </p:extLst>
  </p:cSld>
  <p:clrMapOvr>
    <a:masterClrMapping/>
  </p:clrMapOvr>
  <p:transition spd="slow" advTm="2000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337813"/>
      </p:ext>
    </p:extLst>
  </p:cSld>
  <p:clrMapOvr>
    <a:masterClrMapping/>
  </p:clrMapOvr>
  <p:transition spd="slow" advTm="2000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228600"/>
            <a:ext cx="1905000" cy="54102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33400" y="228600"/>
            <a:ext cx="5562600" cy="54102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98408"/>
      </p:ext>
    </p:extLst>
  </p:cSld>
  <p:clrMapOvr>
    <a:masterClrMapping/>
  </p:clrMapOvr>
  <p:transition spd="slow" advTm="2000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228600"/>
            <a:ext cx="7315200" cy="990600"/>
          </a:xfr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990600" y="1524000"/>
            <a:ext cx="7162800" cy="4114800"/>
          </a:xfrm>
        </p:spPr>
        <p:txBody>
          <a:bodyPr/>
          <a:lstStyle/>
          <a:p>
            <a:pPr lvl="0"/>
            <a:endParaRPr lang="en-US" noProof="0" smtClean="0"/>
          </a:p>
        </p:txBody>
      </p:sp>
    </p:spTree>
    <p:extLst>
      <p:ext uri="{BB962C8B-B14F-4D97-AF65-F5344CB8AC3E}">
        <p14:creationId xmlns:p14="http://schemas.microsoft.com/office/powerpoint/2010/main" val="2729760079"/>
      </p:ext>
    </p:extLst>
  </p:cSld>
  <p:clrMapOvr>
    <a:masterClrMapping/>
  </p:clrMapOvr>
  <p:transition spd="slow" advTm="2000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6184"/>
      </p:ext>
    </p:extLst>
  </p:cSld>
  <p:clrMapOvr>
    <a:masterClrMapping/>
  </p:clrMapOvr>
  <p:transition spd="slow" advTm="2000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66379978"/>
      </p:ext>
    </p:extLst>
  </p:cSld>
  <p:clrMapOvr>
    <a:masterClrMapping/>
  </p:clrMapOvr>
  <p:transition spd="slow" advTm="2000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90600" y="15240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524000"/>
            <a:ext cx="35052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7736354"/>
      </p:ext>
    </p:extLst>
  </p:cSld>
  <p:clrMapOvr>
    <a:masterClrMapping/>
  </p:clrMapOvr>
  <p:transition spd="slow" advTm="2000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943064"/>
      </p:ext>
    </p:extLst>
  </p:cSld>
  <p:clrMapOvr>
    <a:masterClrMapping/>
  </p:clrMapOvr>
  <p:transition spd="slow" advTm="2000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>
            <a:spLocks noChangeArrowheads="1"/>
          </p:cNvSpPr>
          <p:nvPr userDrawn="1"/>
        </p:nvSpPr>
        <p:spPr bwMode="auto">
          <a:xfrm>
            <a:off x="0" y="6550025"/>
            <a:ext cx="9144000" cy="307975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r>
              <a:rPr lang="de-DE" altLang="en-US" b="0" smtClean="0">
                <a:solidFill>
                  <a:srgbClr val="D9EAFF"/>
                </a:solidFill>
                <a:latin typeface="Tahoma" panose="020B0604030504040204" pitchFamily="34" charset="0"/>
                <a:cs typeface="Tahoma" panose="020B0604030504040204" pitchFamily="34" charset="0"/>
              </a:rPr>
              <a:t>DCS Shift Training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7522997"/>
      </p:ext>
    </p:extLst>
  </p:cSld>
  <p:clrMapOvr>
    <a:masterClrMapping/>
  </p:clrMapOvr>
  <p:transition spd="slow" advTm="2000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5581253"/>
      </p:ext>
    </p:extLst>
  </p:cSld>
  <p:clrMapOvr>
    <a:masterClrMapping/>
  </p:clrMapOvr>
  <p:transition spd="slow" advTm="2000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07752049"/>
      </p:ext>
    </p:extLst>
  </p:cSld>
  <p:clrMapOvr>
    <a:masterClrMapping/>
  </p:clrMapOvr>
  <p:transition spd="slow" advTm="2000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34390259"/>
      </p:ext>
    </p:extLst>
  </p:cSld>
  <p:clrMapOvr>
    <a:masterClrMapping/>
  </p:clrMapOvr>
  <p:transition spd="slow" advTm="2000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rgbClr val="0B0927"/>
            </a:gs>
            <a:gs pos="50000">
              <a:srgbClr val="161155"/>
            </a:gs>
            <a:gs pos="100000">
              <a:srgbClr val="3A425C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4"/>
          <p:cNvSpPr>
            <a:spLocks noChangeArrowheads="1"/>
          </p:cNvSpPr>
          <p:nvPr userDrawn="1"/>
        </p:nvSpPr>
        <p:spPr bwMode="auto">
          <a:xfrm>
            <a:off x="0" y="6553200"/>
            <a:ext cx="9144000" cy="304800"/>
          </a:xfrm>
          <a:prstGeom prst="rect">
            <a:avLst/>
          </a:prstGeom>
          <a:solidFill>
            <a:schemeClr val="tx1">
              <a:alpha val="34901"/>
            </a:schemeClr>
          </a:solidFill>
          <a:ln>
            <a:noFill/>
          </a:ln>
          <a:extLst/>
        </p:spPr>
        <p:txBody>
          <a:bodyPr wrap="none" anchor="ctr"/>
          <a:lstStyle>
            <a:lvl1pPr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algn="ctr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l" eaLnBrk="1" hangingPunct="1">
              <a:defRPr/>
            </a:pPr>
            <a:endParaRPr lang="en-GB" altLang="en-US" smtClean="0">
              <a:solidFill>
                <a:srgbClr val="B4B8F6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title"/>
          </p:nvPr>
        </p:nvSpPr>
        <p:spPr bwMode="auto">
          <a:xfrm>
            <a:off x="533400" y="22860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Slide Title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990600" y="1524000"/>
            <a:ext cx="7162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2075" tIns="46038" rIns="92075" bIns="460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Body Text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1060" name="Text Box 36"/>
          <p:cNvSpPr txBox="1">
            <a:spLocks noChangeArrowheads="1"/>
          </p:cNvSpPr>
          <p:nvPr userDrawn="1"/>
        </p:nvSpPr>
        <p:spPr bwMode="auto">
          <a:xfrm>
            <a:off x="6858000" y="6553200"/>
            <a:ext cx="2286000" cy="2921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spcBef>
                <a:spcPct val="50000"/>
              </a:spcBef>
            </a:pPr>
            <a:fld id="{98AAAD47-6758-43FE-8384-EABE263EE866}" type="slidenum">
              <a:rPr lang="de-DE" altLang="en-US" sz="1200" b="0">
                <a:solidFill>
                  <a:srgbClr val="B9CDE5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anose="020B0604030504040204" pitchFamily="34" charset="0"/>
                <a:cs typeface="Tahoma" panose="020B0604030504040204" pitchFamily="34" charset="0"/>
              </a:rPr>
              <a:pPr algn="r" eaLnBrk="1" hangingPunct="1">
                <a:spcBef>
                  <a:spcPct val="50000"/>
                </a:spcBef>
              </a:pPr>
              <a:t>‹#›</a:t>
            </a:fld>
            <a:endParaRPr lang="de-DE" altLang="en-US" sz="1200" b="0">
              <a:solidFill>
                <a:srgbClr val="B9CDE5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 Box 36"/>
          <p:cNvSpPr txBox="1">
            <a:spLocks noChangeArrowheads="1"/>
          </p:cNvSpPr>
          <p:nvPr userDrawn="1"/>
        </p:nvSpPr>
        <p:spPr bwMode="auto">
          <a:xfrm>
            <a:off x="0" y="6553200"/>
            <a:ext cx="6934200" cy="3048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ctr"/>
          <a:lstStyle/>
          <a:p>
            <a:pPr eaLnBrk="1" hangingPunct="1">
              <a:spcBef>
                <a:spcPct val="50000"/>
              </a:spcBef>
              <a:defRPr/>
            </a:pPr>
            <a:endParaRPr lang="en-US" sz="1200" b="0" dirty="0">
              <a:solidFill>
                <a:srgbClr val="BFB8F6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51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 spd="slow" advTm="20000"/>
  <p:timing>
    <p:tnLst>
      <p:par>
        <p:cTn id="1" dur="indefinite" restart="never" nodeType="tmRoot"/>
      </p:par>
    </p:tnLst>
  </p:timing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Tahoma" pitchFamily="34" charset="0"/>
          <a:cs typeface="Tahoma" pitchFamily="34" charset="0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cs typeface="Tahoma" pitchFamily="34" charset="0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cs typeface="Tahoma" pitchFamily="34" charset="0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cs typeface="Tahoma" pitchFamily="34" charset="0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cs typeface="Tahoma" pitchFamily="34" charset="0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600" b="1">
          <a:solidFill>
            <a:srgbClr val="FFFF99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449263" indent="-449263" algn="l" rtl="0" eaLnBrk="0" fontAlgn="base" hangingPunct="0">
        <a:spcBef>
          <a:spcPct val="30000"/>
        </a:spcBef>
        <a:spcAft>
          <a:spcPct val="0"/>
        </a:spcAft>
        <a:buClr>
          <a:srgbClr val="CAC1FF"/>
        </a:buClr>
        <a:buFont typeface="Arial" panose="020B0604020202020204" pitchFamily="34" charset="0"/>
        <a:buChar char="►"/>
        <a:defRPr sz="2400">
          <a:solidFill>
            <a:srgbClr val="CAC1FF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Tahoma" pitchFamily="34" charset="0"/>
          <a:cs typeface="Tahoma" pitchFamily="34" charset="0"/>
        </a:defRPr>
      </a:lvl1pPr>
      <a:lvl2pPr marL="898525" indent="-2698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BA9FFF"/>
        </a:buClr>
        <a:buSzPct val="70000"/>
        <a:buFont typeface="Arial" panose="020B0604020202020204" pitchFamily="34" charset="0"/>
        <a:buChar char="►"/>
        <a:defRPr sz="2800">
          <a:solidFill>
            <a:schemeClr val="bg1"/>
          </a:solidFill>
          <a:effectLst>
            <a:outerShdw blurRad="38100" dist="38100" dir="2700000" algn="tl">
              <a:srgbClr val="000000"/>
            </a:outerShdw>
          </a:effectLst>
          <a:latin typeface="Tahoma" pitchFamily="34" charset="0"/>
          <a:ea typeface="Tahoma" pitchFamily="34" charset="0"/>
          <a:cs typeface="Tahoma" pitchFamily="34" charset="0"/>
        </a:defRPr>
      </a:lvl2pPr>
      <a:lvl3pPr marL="1346200" indent="-268288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rgbClr val="BA9FFF"/>
        </a:buClr>
        <a:buSzPct val="60000"/>
        <a:buFont typeface="Wingdings" pitchFamily="2" charset="2"/>
        <a:buChar char="l"/>
        <a:defRPr sz="1600">
          <a:solidFill>
            <a:schemeClr val="bg1"/>
          </a:solidFill>
          <a:latin typeface="Tahoma" pitchFamily="34" charset="0"/>
          <a:ea typeface="Tahoma" pitchFamily="34" charset="0"/>
          <a:cs typeface="Tahoma" pitchFamily="34" charset="0"/>
        </a:defRPr>
      </a:lvl3pPr>
      <a:lvl4pPr marL="1795463" indent="-2698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lr>
          <a:schemeClr val="tx1"/>
        </a:buClr>
        <a:buSzPct val="80000"/>
        <a:buFont typeface="Wingdings" pitchFamily="2" charset="2"/>
        <a:buChar char="u"/>
        <a:defRPr sz="1400">
          <a:solidFill>
            <a:schemeClr val="bg1"/>
          </a:solidFill>
          <a:latin typeface="Tahoma" pitchFamily="34" charset="0"/>
          <a:ea typeface="Tahoma" pitchFamily="34" charset="0"/>
          <a:cs typeface="Tahoma" pitchFamily="34" charset="0"/>
        </a:defRPr>
      </a:lvl4pPr>
      <a:lvl5pPr marL="2066925" indent="-920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buChar char="»"/>
        <a:defRPr sz="1400">
          <a:solidFill>
            <a:schemeClr val="bg1"/>
          </a:solidFill>
          <a:latin typeface="Tahoma" pitchFamily="34" charset="0"/>
          <a:ea typeface="Tahoma" pitchFamily="34" charset="0"/>
          <a:cs typeface="Tahoma" pitchFamily="34" charset="0"/>
        </a:defRPr>
      </a:lvl5pPr>
      <a:lvl6pPr marL="2524125" indent="-920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6pPr>
      <a:lvl7pPr marL="2981325" indent="-920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7pPr>
      <a:lvl8pPr marL="3438525" indent="-920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8pPr>
      <a:lvl9pPr marL="3895725" indent="-92075" algn="l" rtl="0" eaLnBrk="0" fontAlgn="base" hangingPunct="0">
        <a:lnSpc>
          <a:spcPct val="90000"/>
        </a:lnSpc>
        <a:spcBef>
          <a:spcPct val="30000"/>
        </a:spcBef>
        <a:spcAft>
          <a:spcPct val="0"/>
        </a:spcAft>
        <a:defRPr sz="14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6.png"/><Relationship Id="rId7" Type="http://schemas.openxmlformats.org/officeDocument/2006/relationships/image" Target="../media/image49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8.png"/><Relationship Id="rId5" Type="http://schemas.openxmlformats.org/officeDocument/2006/relationships/image" Target="../media/image14.png"/><Relationship Id="rId4" Type="http://schemas.openxmlformats.org/officeDocument/2006/relationships/image" Target="../media/image4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5" Type="http://schemas.openxmlformats.org/officeDocument/2006/relationships/image" Target="../media/image4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457200" y="1371600"/>
            <a:ext cx="8534400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defRPr/>
            </a:pPr>
            <a:r>
              <a:rPr lang="en-US" sz="4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Shift Training:</a:t>
            </a:r>
          </a:p>
          <a:p>
            <a:pPr>
              <a:defRPr/>
            </a:pPr>
            <a:r>
              <a:rPr lang="en-US" sz="48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Detector Control System</a:t>
            </a:r>
            <a:endParaRPr lang="en-US" sz="3600" dirty="0">
              <a:solidFill>
                <a:srgbClr val="FFFF9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10" name="Text Box 36"/>
          <p:cNvSpPr txBox="1">
            <a:spLocks noChangeArrowheads="1"/>
          </p:cNvSpPr>
          <p:nvPr/>
        </p:nvSpPr>
        <p:spPr bwMode="auto">
          <a:xfrm>
            <a:off x="533400" y="3352800"/>
            <a:ext cx="647700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72000" tIns="0" rIns="72000" bIns="0" anchor="ctr"/>
          <a:lstStyle/>
          <a:p>
            <a:pPr eaLnBrk="1" hangingPunct="1">
              <a:spcBef>
                <a:spcPts val="0"/>
              </a:spcBef>
              <a:defRPr/>
            </a:pPr>
            <a:r>
              <a:rPr lang="de-DE" sz="16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Stefan Schlenker, CERN</a:t>
            </a:r>
          </a:p>
          <a:p>
            <a:pPr eaLnBrk="1" hangingPunct="1">
              <a:spcBef>
                <a:spcPts val="0"/>
              </a:spcBef>
              <a:defRPr/>
            </a:pPr>
            <a:r>
              <a:rPr lang="de-DE" sz="1600" b="0" dirty="0">
                <a:solidFill>
                  <a:prstClr val="whit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for ATLAS DCS</a:t>
            </a:r>
          </a:p>
        </p:txBody>
      </p:sp>
      <p:pic>
        <p:nvPicPr>
          <p:cNvPr id="3076" name="Picture 14" descr="ATLAS_transparent_half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800" y="4945063"/>
            <a:ext cx="5410200" cy="160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 descr="ATLAS-chrome-logo_l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533400"/>
            <a:ext cx="2363788" cy="79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90" name="Picture 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7588" y="0"/>
            <a:ext cx="5586412" cy="438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76200"/>
            <a:ext cx="3581400" cy="129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DCS Back-End Monitoring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2400" y="1600200"/>
            <a:ext cx="3124200" cy="457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Monitor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state of DCS back-end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itself (processes, machines, …)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Accessible on FSM screen</a:t>
            </a:r>
          </a:p>
          <a:p>
            <a:pPr marL="449263" lvl="1" indent="-25876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Global: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“DCS BE”</a:t>
            </a:r>
          </a:p>
          <a:p>
            <a:pPr marL="449263" lvl="1" indent="-25876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Sub-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“XYZ SYSTEMS”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Control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over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running panels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from within ACR, possibility to monitor and kill (emergency only!) user interfaces by shift leaders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Follow up of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problems only by DCS experts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(sub-detector or central)</a:t>
            </a:r>
          </a:p>
        </p:txBody>
      </p:sp>
      <p:pic>
        <p:nvPicPr>
          <p:cNvPr id="1126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900" y="762000"/>
            <a:ext cx="4129088" cy="416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29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875" y="5181600"/>
            <a:ext cx="24479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8" name="Shape 11"/>
          <p:cNvCxnSpPr/>
          <p:nvPr/>
        </p:nvCxnSpPr>
        <p:spPr bwMode="auto">
          <a:xfrm flipV="1">
            <a:off x="3124200" y="609600"/>
            <a:ext cx="457200" cy="26670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2" name="Shape 11"/>
          <p:cNvCxnSpPr/>
          <p:nvPr/>
        </p:nvCxnSpPr>
        <p:spPr bwMode="auto">
          <a:xfrm>
            <a:off x="3124200" y="3733800"/>
            <a:ext cx="1295400" cy="25146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hape 11"/>
          <p:cNvCxnSpPr/>
          <p:nvPr/>
        </p:nvCxnSpPr>
        <p:spPr bwMode="auto">
          <a:xfrm>
            <a:off x="2590800" y="3276600"/>
            <a:ext cx="533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Shape 11"/>
          <p:cNvCxnSpPr/>
          <p:nvPr/>
        </p:nvCxnSpPr>
        <p:spPr bwMode="auto">
          <a:xfrm>
            <a:off x="2590800" y="3733800"/>
            <a:ext cx="533400" cy="0"/>
          </a:xfrm>
          <a:prstGeom prst="straightConnector1">
            <a:avLst/>
          </a:prstGeom>
          <a:ln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77" descr="ATLAS_STANDBY_transparen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3573463"/>
            <a:ext cx="3303587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6" name="Picture 75" descr="ATLAS_MUON_TRANSITION_transpare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3573463"/>
            <a:ext cx="3303587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76" descr="ATLAS_READY_transparent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013" y="3573463"/>
            <a:ext cx="3303587" cy="188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" name="Rectangle 9"/>
          <p:cNvSpPr>
            <a:spLocks noChangeArrowheads="1"/>
          </p:cNvSpPr>
          <p:nvPr/>
        </p:nvSpPr>
        <p:spPr bwMode="auto">
          <a:xfrm>
            <a:off x="228600" y="76200"/>
            <a:ext cx="7315200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LHC Interaction</a:t>
            </a:r>
          </a:p>
        </p:txBody>
      </p:sp>
      <p:sp>
        <p:nvSpPr>
          <p:cNvPr id="27" name="Rectangle 10"/>
          <p:cNvSpPr>
            <a:spLocks noChangeArrowheads="1"/>
          </p:cNvSpPr>
          <p:nvPr/>
        </p:nvSpPr>
        <p:spPr bwMode="auto">
          <a:xfrm>
            <a:off x="228600" y="796925"/>
            <a:ext cx="8458200" cy="560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Synchronization of DCS with </a:t>
            </a:r>
            <a:r>
              <a:rPr lang="de-DE" sz="18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LHC operation and </a:t>
            </a:r>
            <a:r>
              <a:rPr lang="en-US" sz="18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run control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Detector safety requires 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lower voltage levels during unstable beam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conditions (beam injection, adjust, dump)  =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State change             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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             automated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(</a:t>
            </a:r>
            <a:r>
              <a:rPr lang="en-US" sz="16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atm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except IBL/Pixel), synchronization with DAQ run control, should take max. 5 minutes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Audible notifications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from DCS for important beam events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Beam backgrounds and luminosity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monitored via DCS (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LHC FSM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tree)</a:t>
            </a:r>
          </a:p>
        </p:txBody>
      </p:sp>
      <p:pic>
        <p:nvPicPr>
          <p:cNvPr id="13319" name="Picture 35" descr="atlas_logo_small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425" y="76200"/>
            <a:ext cx="63817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20" name="Picture 63" descr="lhc_fill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900" y="3068638"/>
            <a:ext cx="4144963" cy="3021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5" name="AutoShape 22"/>
          <p:cNvSpPr>
            <a:spLocks noChangeArrowheads="1"/>
          </p:cNvSpPr>
          <p:nvPr/>
        </p:nvSpPr>
        <p:spPr bwMode="auto">
          <a:xfrm>
            <a:off x="1042988" y="3094038"/>
            <a:ext cx="996950" cy="190500"/>
          </a:xfrm>
          <a:prstGeom prst="wedgeRoundRectCallout">
            <a:avLst>
              <a:gd name="adj1" fmla="val -2768"/>
              <a:gd name="adj2" fmla="val 648729"/>
              <a:gd name="adj3" fmla="val 16667"/>
            </a:avLst>
          </a:prstGeom>
          <a:solidFill>
            <a:schemeClr val="tx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chemeClr val="bg1"/>
                </a:solidFill>
                <a:cs typeface="Arial" pitchFamily="34" charset="0"/>
              </a:rPr>
              <a:t>Train Injection</a:t>
            </a:r>
          </a:p>
        </p:txBody>
      </p:sp>
      <p:sp>
        <p:nvSpPr>
          <p:cNvPr id="66" name="AutoShape 22"/>
          <p:cNvSpPr>
            <a:spLocks noChangeArrowheads="1"/>
          </p:cNvSpPr>
          <p:nvPr/>
        </p:nvSpPr>
        <p:spPr bwMode="auto">
          <a:xfrm>
            <a:off x="1476375" y="4714875"/>
            <a:ext cx="958850" cy="190500"/>
          </a:xfrm>
          <a:prstGeom prst="wedgeRoundRectCallout">
            <a:avLst>
              <a:gd name="adj1" fmla="val 36175"/>
              <a:gd name="adj2" fmla="val 176597"/>
              <a:gd name="adj3" fmla="val 16667"/>
            </a:avLst>
          </a:prstGeom>
          <a:solidFill>
            <a:schemeClr val="tx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chemeClr val="bg1"/>
                </a:solidFill>
                <a:cs typeface="Arial" pitchFamily="34" charset="0"/>
              </a:rPr>
              <a:t>Energy Ramp</a:t>
            </a:r>
          </a:p>
        </p:txBody>
      </p:sp>
      <p:sp>
        <p:nvSpPr>
          <p:cNvPr id="67" name="AutoShape 22"/>
          <p:cNvSpPr>
            <a:spLocks noChangeArrowheads="1"/>
          </p:cNvSpPr>
          <p:nvPr/>
        </p:nvSpPr>
        <p:spPr bwMode="auto">
          <a:xfrm>
            <a:off x="2352675" y="3644900"/>
            <a:ext cx="742950" cy="190500"/>
          </a:xfrm>
          <a:prstGeom prst="wedgeRoundRectCallout">
            <a:avLst>
              <a:gd name="adj1" fmla="val 77927"/>
              <a:gd name="adj2" fmla="val 117581"/>
              <a:gd name="adj3" fmla="val 16667"/>
            </a:avLst>
          </a:prstGeom>
          <a:solidFill>
            <a:schemeClr val="tx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chemeClr val="bg1"/>
                </a:solidFill>
                <a:cs typeface="Arial" pitchFamily="34" charset="0"/>
              </a:rPr>
              <a:t>Collisions</a:t>
            </a:r>
          </a:p>
        </p:txBody>
      </p:sp>
      <p:sp>
        <p:nvSpPr>
          <p:cNvPr id="68" name="AutoShape 22"/>
          <p:cNvSpPr>
            <a:spLocks noChangeArrowheads="1"/>
          </p:cNvSpPr>
          <p:nvPr/>
        </p:nvSpPr>
        <p:spPr bwMode="auto">
          <a:xfrm>
            <a:off x="2627313" y="2781300"/>
            <a:ext cx="996950" cy="190500"/>
          </a:xfrm>
          <a:prstGeom prst="wedgeRoundRectCallout">
            <a:avLst>
              <a:gd name="adj1" fmla="val 38630"/>
              <a:gd name="adj2" fmla="val 156927"/>
              <a:gd name="adj3" fmla="val 16667"/>
            </a:avLst>
          </a:prstGeom>
          <a:solidFill>
            <a:schemeClr val="tx1">
              <a:alpha val="6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chemeClr val="bg1"/>
                </a:solidFill>
                <a:cs typeface="Arial" pitchFamily="34" charset="0"/>
              </a:rPr>
              <a:t>Stable Beams</a:t>
            </a:r>
          </a:p>
        </p:txBody>
      </p:sp>
      <p:sp>
        <p:nvSpPr>
          <p:cNvPr id="69" name="AutoShape 22"/>
          <p:cNvSpPr>
            <a:spLocks noChangeArrowheads="1"/>
          </p:cNvSpPr>
          <p:nvPr/>
        </p:nvSpPr>
        <p:spPr bwMode="auto">
          <a:xfrm>
            <a:off x="4241800" y="5183188"/>
            <a:ext cx="617538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FFCCCC"/>
                </a:solidFill>
                <a:cs typeface="Arial" pitchFamily="34" charset="0"/>
              </a:rPr>
              <a:t>Pixel HV</a:t>
            </a:r>
          </a:p>
        </p:txBody>
      </p:sp>
      <p:sp>
        <p:nvSpPr>
          <p:cNvPr id="70" name="AutoShape 22"/>
          <p:cNvSpPr>
            <a:spLocks noChangeArrowheads="1"/>
          </p:cNvSpPr>
          <p:nvPr/>
        </p:nvSpPr>
        <p:spPr bwMode="auto">
          <a:xfrm>
            <a:off x="4248150" y="4581525"/>
            <a:ext cx="1152525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6600FF"/>
                </a:solidFill>
                <a:cs typeface="Arial" pitchFamily="34" charset="0"/>
              </a:rPr>
              <a:t>Drift Chamber HV</a:t>
            </a:r>
          </a:p>
        </p:txBody>
      </p:sp>
      <p:sp>
        <p:nvSpPr>
          <p:cNvPr id="71" name="AutoShape 22"/>
          <p:cNvSpPr>
            <a:spLocks noChangeArrowheads="1"/>
          </p:cNvSpPr>
          <p:nvPr/>
        </p:nvSpPr>
        <p:spPr bwMode="auto">
          <a:xfrm>
            <a:off x="4248150" y="4030663"/>
            <a:ext cx="900113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FF7C80"/>
                </a:solidFill>
                <a:cs typeface="Arial" pitchFamily="34" charset="0"/>
              </a:rPr>
              <a:t>Beam Energy</a:t>
            </a:r>
          </a:p>
        </p:txBody>
      </p:sp>
      <p:sp>
        <p:nvSpPr>
          <p:cNvPr id="72" name="AutoShape 22"/>
          <p:cNvSpPr>
            <a:spLocks noChangeArrowheads="1"/>
          </p:cNvSpPr>
          <p:nvPr/>
        </p:nvSpPr>
        <p:spPr bwMode="auto">
          <a:xfrm>
            <a:off x="4248150" y="3536950"/>
            <a:ext cx="755650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CCFF99"/>
                </a:solidFill>
                <a:cs typeface="Arial" pitchFamily="34" charset="0"/>
              </a:rPr>
              <a:t>Luminosity</a:t>
            </a:r>
          </a:p>
        </p:txBody>
      </p:sp>
      <p:sp>
        <p:nvSpPr>
          <p:cNvPr id="73" name="AutoShape 22"/>
          <p:cNvSpPr>
            <a:spLocks noChangeArrowheads="1"/>
          </p:cNvSpPr>
          <p:nvPr/>
        </p:nvSpPr>
        <p:spPr bwMode="auto">
          <a:xfrm>
            <a:off x="4248150" y="3238500"/>
            <a:ext cx="971550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00B0F0"/>
                </a:solidFill>
                <a:cs typeface="Arial" pitchFamily="34" charset="0"/>
              </a:rPr>
              <a:t>Beam Intensity</a:t>
            </a:r>
          </a:p>
        </p:txBody>
      </p:sp>
      <p:sp>
        <p:nvSpPr>
          <p:cNvPr id="74" name="AutoShape 22"/>
          <p:cNvSpPr>
            <a:spLocks noChangeArrowheads="1"/>
          </p:cNvSpPr>
          <p:nvPr/>
        </p:nvSpPr>
        <p:spPr bwMode="auto">
          <a:xfrm>
            <a:off x="4248150" y="2951163"/>
            <a:ext cx="755650" cy="190500"/>
          </a:xfrm>
          <a:prstGeom prst="roundRect">
            <a:avLst>
              <a:gd name="adj" fmla="val 16667"/>
            </a:avLst>
          </a:prstGeom>
          <a:solidFill>
            <a:schemeClr val="tx1">
              <a:alpha val="60000"/>
            </a:schemeClr>
          </a:solidFill>
          <a:ln>
            <a:headEnd/>
            <a:tailEnd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sz="1050" b="0" dirty="0">
                <a:solidFill>
                  <a:srgbClr val="FF66CC"/>
                </a:solidFill>
                <a:cs typeface="Arial" pitchFamily="34" charset="0"/>
              </a:rPr>
              <a:t>Stable Flag</a:t>
            </a:r>
          </a:p>
        </p:txBody>
      </p:sp>
      <p:sp>
        <p:nvSpPr>
          <p:cNvPr id="81" name="Up Arrow 80"/>
          <p:cNvSpPr/>
          <p:nvPr/>
        </p:nvSpPr>
        <p:spPr bwMode="auto">
          <a:xfrm>
            <a:off x="3455988" y="6057900"/>
            <a:ext cx="287337" cy="395288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anchor="ctr"/>
          <a:lstStyle/>
          <a:p>
            <a:pPr algn="ctr" eaLnBrk="1" hangingPunct="1">
              <a:defRPr/>
            </a:pPr>
            <a:endParaRPr lang="de-DE">
              <a:solidFill>
                <a:schemeClr val="tx1"/>
              </a:solidFill>
            </a:endParaRPr>
          </a:p>
        </p:txBody>
      </p:sp>
      <p:grpSp>
        <p:nvGrpSpPr>
          <p:cNvPr id="2" name="Group 83"/>
          <p:cNvGrpSpPr>
            <a:grpSpLocks/>
          </p:cNvGrpSpPr>
          <p:nvPr/>
        </p:nvGrpSpPr>
        <p:grpSpPr bwMode="auto">
          <a:xfrm>
            <a:off x="3276600" y="6057900"/>
            <a:ext cx="358775" cy="484188"/>
            <a:chOff x="3311860" y="6057292"/>
            <a:chExt cx="360040" cy="484758"/>
          </a:xfrm>
        </p:grpSpPr>
        <p:sp>
          <p:nvSpPr>
            <p:cNvPr id="80" name="Up Arrow 79"/>
            <p:cNvSpPr/>
            <p:nvPr/>
          </p:nvSpPr>
          <p:spPr bwMode="auto">
            <a:xfrm>
              <a:off x="3383550" y="6057292"/>
              <a:ext cx="288350" cy="395753"/>
            </a:xfrm>
            <a:prstGeom prst="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3340" name="Picture 7" descr="alarm_siren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1860" y="6273316"/>
              <a:ext cx="254264" cy="268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82"/>
          <p:cNvGrpSpPr>
            <a:grpSpLocks/>
          </p:cNvGrpSpPr>
          <p:nvPr/>
        </p:nvGrpSpPr>
        <p:grpSpPr bwMode="auto">
          <a:xfrm>
            <a:off x="719138" y="6057900"/>
            <a:ext cx="360362" cy="484188"/>
            <a:chOff x="719572" y="6057292"/>
            <a:chExt cx="360040" cy="484758"/>
          </a:xfrm>
        </p:grpSpPr>
        <p:sp>
          <p:nvSpPr>
            <p:cNvPr id="79" name="Up Arrow 78"/>
            <p:cNvSpPr/>
            <p:nvPr/>
          </p:nvSpPr>
          <p:spPr bwMode="auto">
            <a:xfrm>
              <a:off x="790945" y="6057292"/>
              <a:ext cx="288667" cy="395753"/>
            </a:xfrm>
            <a:prstGeom prst="upArrow">
              <a:avLst/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anchor="ctr"/>
            <a:lstStyle/>
            <a:p>
              <a:pPr algn="ctr" eaLnBrk="1" hangingPunct="1">
                <a:defRPr/>
              </a:pPr>
              <a:endParaRPr lang="de-DE">
                <a:solidFill>
                  <a:schemeClr val="tx1"/>
                </a:solidFill>
              </a:endParaRPr>
            </a:p>
          </p:txBody>
        </p:sp>
        <p:pic>
          <p:nvPicPr>
            <p:cNvPr id="13338" name="Picture 7" descr="alarm_siren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572" y="6273316"/>
              <a:ext cx="254264" cy="2687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6" name="Rounded Rectangle 25"/>
          <p:cNvSpPr/>
          <p:nvPr/>
        </p:nvSpPr>
        <p:spPr>
          <a:xfrm>
            <a:off x="2879725" y="1720850"/>
            <a:ext cx="744538" cy="184150"/>
          </a:xfrm>
          <a:prstGeom prst="roundRect">
            <a:avLst/>
          </a:prstGeom>
          <a:gradFill>
            <a:gsLst>
              <a:gs pos="0">
                <a:srgbClr val="00A400"/>
              </a:gs>
              <a:gs pos="80000">
                <a:srgbClr val="00D600"/>
              </a:gs>
              <a:gs pos="100000">
                <a:srgbClr val="15FF15"/>
              </a:gs>
            </a:gsLst>
          </a:gradFill>
          <a:ln>
            <a:solidFill>
              <a:srgbClr val="00CC00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READY</a:t>
            </a:r>
          </a:p>
        </p:txBody>
      </p:sp>
      <p:sp>
        <p:nvSpPr>
          <p:cNvPr id="28" name="Rounded Rectangle 27"/>
          <p:cNvSpPr/>
          <p:nvPr/>
        </p:nvSpPr>
        <p:spPr>
          <a:xfrm>
            <a:off x="1846263" y="1720850"/>
            <a:ext cx="744537" cy="184150"/>
          </a:xfrm>
          <a:prstGeom prst="roundRect">
            <a:avLst/>
          </a:prstGeom>
          <a:gradFill>
            <a:gsLst>
              <a:gs pos="0">
                <a:srgbClr val="169E9B"/>
              </a:gs>
              <a:gs pos="80000">
                <a:srgbClr val="23E1DC"/>
              </a:gs>
              <a:gs pos="100000">
                <a:srgbClr val="56E8E5"/>
              </a:gs>
            </a:gsLst>
          </a:gradFill>
          <a:ln>
            <a:solidFill>
              <a:srgbClr val="1DD5D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STANDBY</a:t>
            </a:r>
          </a:p>
        </p:txBody>
      </p:sp>
      <p:sp>
        <p:nvSpPr>
          <p:cNvPr id="29" name="Rounded Rectangle 28"/>
          <p:cNvSpPr/>
          <p:nvPr/>
        </p:nvSpPr>
        <p:spPr>
          <a:xfrm>
            <a:off x="3065463" y="1439863"/>
            <a:ext cx="744537" cy="184150"/>
          </a:xfrm>
          <a:prstGeom prst="roundRect">
            <a:avLst/>
          </a:prstGeom>
          <a:gradFill>
            <a:gsLst>
              <a:gs pos="0">
                <a:srgbClr val="169E9B"/>
              </a:gs>
              <a:gs pos="80000">
                <a:srgbClr val="23E1DC"/>
              </a:gs>
              <a:gs pos="100000">
                <a:srgbClr val="56E8E5"/>
              </a:gs>
            </a:gsLst>
          </a:gradFill>
          <a:ln>
            <a:solidFill>
              <a:srgbClr val="1DD5D1"/>
            </a:solidFill>
          </a:ln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lIns="0" tIns="0" rIns="0" bIns="0" anchor="ctr"/>
          <a:lstStyle/>
          <a:p>
            <a:pPr algn="ctr" eaLnBrk="1" hangingPunct="1">
              <a:defRPr/>
            </a:pPr>
            <a:r>
              <a:rPr lang="en-US" sz="1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cs typeface="Arial" pitchFamily="34" charset="0"/>
              </a:rPr>
              <a:t>STANDBY</a:t>
            </a: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975" y="4191000"/>
            <a:ext cx="7905750" cy="2286000"/>
          </a:xfrm>
          <a:prstGeom prst="rect">
            <a:avLst/>
          </a:prstGeom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Beam Interaction – Details</a:t>
            </a:r>
            <a:endParaRPr lang="en-US" sz="3600" b="0" dirty="0">
              <a:solidFill>
                <a:srgbClr val="AEABED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2400" y="990600"/>
            <a:ext cx="67056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4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permits vs. Software “safe for beam”</a:t>
            </a: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Hardware permits 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(left widgets) sometime generated via DCS</a:t>
            </a:r>
            <a:endParaRPr lang="en-US" sz="1600" b="0" dirty="0">
              <a:solidFill>
                <a:schemeClr val="accent1">
                  <a:lumMod val="60000"/>
                  <a:lumOff val="40000"/>
                </a:schemeClr>
              </a:solidFill>
              <a:latin typeface="Arial" charset="0"/>
            </a:endParaRP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Software flags (right widgets) evaluate total sub-detector condition 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independent of FSM configuration</a:t>
            </a: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FSM</a:t>
            </a:r>
            <a:r>
              <a:rPr lang="en-US" sz="20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states to x-check 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consistency</a:t>
            </a: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Right-click on widgets to get 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history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(if archived)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152400" y="1524000"/>
            <a:ext cx="8229600" cy="4953000"/>
            <a:chOff x="152400" y="1524000"/>
            <a:chExt cx="8229600" cy="4953000"/>
          </a:xfrm>
        </p:grpSpPr>
        <p:pic>
          <p:nvPicPr>
            <p:cNvPr id="18434" name="Picture 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6600" y="1524000"/>
              <a:ext cx="1295400" cy="1085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8435" name="Picture 1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400" y="4152900"/>
              <a:ext cx="7934325" cy="23241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3" name="Shape 12"/>
            <p:cNvCxnSpPr>
              <a:stCxn id="7" idx="0"/>
            </p:cNvCxnSpPr>
            <p:nvPr/>
          </p:nvCxnSpPr>
          <p:spPr bwMode="auto">
            <a:xfrm rot="16200000" flipV="1">
              <a:off x="7924800" y="2743200"/>
              <a:ext cx="762000" cy="152400"/>
            </a:xfrm>
            <a:prstGeom prst="straightConnector1">
              <a:avLst/>
            </a:prstGeom>
            <a:ln>
              <a:headEnd type="none" w="med" len="med"/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cxnSp>
        <p:nvCxnSpPr>
          <p:cNvPr id="14" name="Shape 13"/>
          <p:cNvCxnSpPr>
            <a:stCxn id="9" idx="1"/>
          </p:cNvCxnSpPr>
          <p:nvPr/>
        </p:nvCxnSpPr>
        <p:spPr bwMode="auto">
          <a:xfrm rot="10800000" flipV="1">
            <a:off x="6858000" y="4076700"/>
            <a:ext cx="1066800" cy="13335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hape 14"/>
          <p:cNvCxnSpPr>
            <a:stCxn id="10" idx="1"/>
          </p:cNvCxnSpPr>
          <p:nvPr/>
        </p:nvCxnSpPr>
        <p:spPr bwMode="auto">
          <a:xfrm rot="10800000" flipV="1">
            <a:off x="6858000" y="4533900"/>
            <a:ext cx="1066800" cy="10287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 bwMode="auto">
          <a:xfrm>
            <a:off x="7620000" y="3200400"/>
            <a:ext cx="1524000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eaLnBrk="1" hangingPunct="1">
              <a:defRPr/>
            </a:pPr>
            <a:r>
              <a:rPr lang="en-US" b="0" dirty="0">
                <a:solidFill>
                  <a:schemeClr val="bg1"/>
                </a:solidFill>
              </a:rPr>
              <a:t>Global </a:t>
            </a:r>
          </a:p>
          <a:p>
            <a:pPr algn="ctr" eaLnBrk="1" hangingPunct="1">
              <a:defRPr/>
            </a:pPr>
            <a:r>
              <a:rPr lang="en-US" b="0" dirty="0">
                <a:solidFill>
                  <a:schemeClr val="bg1"/>
                </a:solidFill>
              </a:rPr>
              <a:t>Software Flag</a:t>
            </a:r>
          </a:p>
        </p:txBody>
      </p:sp>
      <p:sp>
        <p:nvSpPr>
          <p:cNvPr id="9" name="Rounded Rectangle 8"/>
          <p:cNvSpPr/>
          <p:nvPr/>
        </p:nvSpPr>
        <p:spPr bwMode="auto">
          <a:xfrm>
            <a:off x="7924800" y="3886200"/>
            <a:ext cx="1219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eaLnBrk="1" hangingPunct="1">
              <a:defRPr/>
            </a:pPr>
            <a:r>
              <a:rPr lang="en-US" sz="1200" b="0" dirty="0">
                <a:solidFill>
                  <a:schemeClr val="bg1"/>
                </a:solidFill>
              </a:rPr>
              <a:t>SCS</a:t>
            </a:r>
          </a:p>
          <a:p>
            <a:pPr algn="ctr" eaLnBrk="1" hangingPunct="1">
              <a:defRPr/>
            </a:pPr>
            <a:r>
              <a:rPr lang="en-US" sz="1200" b="0" dirty="0">
                <a:solidFill>
                  <a:schemeClr val="bg1"/>
                </a:solidFill>
              </a:rPr>
              <a:t>Software Flag</a:t>
            </a:r>
          </a:p>
        </p:txBody>
      </p:sp>
      <p:sp>
        <p:nvSpPr>
          <p:cNvPr id="10" name="Rounded Rectangle 9"/>
          <p:cNvSpPr/>
          <p:nvPr/>
        </p:nvSpPr>
        <p:spPr bwMode="auto">
          <a:xfrm>
            <a:off x="7924800" y="4343400"/>
            <a:ext cx="1219200" cy="3810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eaLnBrk="1" hangingPunct="1">
              <a:defRPr/>
            </a:pPr>
            <a:r>
              <a:rPr lang="en-US" sz="1200" b="0" dirty="0">
                <a:solidFill>
                  <a:schemeClr val="bg1"/>
                </a:solidFill>
              </a:rPr>
              <a:t>LCS</a:t>
            </a:r>
          </a:p>
          <a:p>
            <a:pPr algn="ctr" eaLnBrk="1" hangingPunct="1">
              <a:defRPr/>
            </a:pPr>
            <a:r>
              <a:rPr lang="en-US" sz="1200" b="0" dirty="0">
                <a:solidFill>
                  <a:schemeClr val="bg1"/>
                </a:solidFill>
              </a:rPr>
              <a:t>Software Flag</a:t>
            </a:r>
          </a:p>
        </p:txBody>
      </p:sp>
      <p:cxnSp>
        <p:nvCxnSpPr>
          <p:cNvPr id="12" name="Shape 11"/>
          <p:cNvCxnSpPr>
            <a:stCxn id="7" idx="1"/>
          </p:cNvCxnSpPr>
          <p:nvPr/>
        </p:nvCxnSpPr>
        <p:spPr bwMode="auto">
          <a:xfrm rot="10800000" flipV="1">
            <a:off x="7315200" y="3505200"/>
            <a:ext cx="304800" cy="685800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76200" y="-76200"/>
            <a:ext cx="89916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 algn="ctr"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Shifter Tasks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76200" y="609600"/>
            <a:ext cx="8991600" cy="3733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Preparation</a:t>
            </a:r>
            <a:endParaRPr lang="en-US" sz="1600" b="0" dirty="0">
              <a:solidFill>
                <a:srgbClr val="CAC1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Check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respective system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documentation</a:t>
            </a:r>
            <a:endParaRPr lang="en-US" sz="18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 particular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inform yourself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about current problems and solutions, on-call numbers</a:t>
            </a: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Shift hand-over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Ask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previous shifter about all remaining problems and possibly pending follow up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de-DE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Check </a:t>
            </a:r>
            <a:r>
              <a:rPr lang="de-DE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user interfaces </a:t>
            </a:r>
            <a:r>
              <a:rPr lang="de-DE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to be available and configured, </a:t>
            </a:r>
            <a:r>
              <a:rPr lang="de-DE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login</a:t>
            </a:r>
            <a:r>
              <a:rPr lang="de-DE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with your account (FSM &amp; Alarm screens)</a:t>
            </a:r>
            <a:endParaRPr lang="en-US" sz="18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During Shifts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Watch Alarm and FSM screen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and follow up problems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Check actively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with other shifters when suspecting problem cause in other systems, 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Inform shift leader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about possible impact of DCS problems on data taking efficiency</a:t>
            </a:r>
          </a:p>
          <a:p>
            <a:pPr marL="361950" indent="-361950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Report to ELOG: </a:t>
            </a:r>
          </a:p>
          <a:p>
            <a:pPr marL="628650" lvl="1" indent="-268288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Message Type = 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Default</a:t>
            </a:r>
          </a:p>
          <a:p>
            <a:pPr marL="628650" lvl="1" indent="-268288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System affected: </a:t>
            </a:r>
          </a:p>
          <a:p>
            <a:pPr marL="628650" lvl="1" indent="-268288">
              <a:spcBef>
                <a:spcPts val="0"/>
              </a:spcBef>
              <a:buClr>
                <a:srgbClr val="CAC1FF"/>
              </a:buClr>
              <a:defRPr/>
            </a:pP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	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DCS + sub-detector</a:t>
            </a:r>
          </a:p>
          <a:p>
            <a:pPr marL="449263" indent="-44926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endParaRPr lang="en-US" b="0" dirty="0">
              <a:solidFill>
                <a:srgbClr val="95B3D7"/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28800" y="5410200"/>
            <a:ext cx="2438400" cy="10160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449263" indent="-449263" algn="r">
              <a:spcBef>
                <a:spcPts val="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System</a:t>
            </a:r>
          </a:p>
          <a:p>
            <a:pPr marL="449263" indent="-449263" algn="r">
              <a:spcBef>
                <a:spcPts val="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assignment</a:t>
            </a:r>
          </a:p>
          <a:p>
            <a:pPr marL="449263" indent="-449263" algn="r">
              <a:spcBef>
                <a:spcPts val="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</a:t>
            </a:r>
            <a:r>
              <a:rPr lang="en-US" sz="2000" b="0" dirty="0" smtClean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2015)</a:t>
            </a:r>
            <a:endParaRPr lang="en-US" sz="2000" b="0" dirty="0">
              <a:solidFill>
                <a:srgbClr val="CAC1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343400" y="4608513"/>
          <a:ext cx="4800600" cy="17986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25"/>
                <a:gridCol w="3000375"/>
              </a:tblGrid>
              <a:tr h="335339">
                <a:tc>
                  <a:txBody>
                    <a:bodyPr/>
                    <a:lstStyle/>
                    <a:p>
                      <a:pPr algn="r"/>
                      <a:r>
                        <a:rPr lang="de-DE" sz="1600" dirty="0" smtClean="0"/>
                        <a:t>Desk</a:t>
                      </a:r>
                      <a:endParaRPr lang="en-US" sz="1600" dirty="0"/>
                    </a:p>
                  </a:txBody>
                  <a:tcPr marT="45728" marB="45728"/>
                </a:tc>
                <a:tc>
                  <a:txBody>
                    <a:bodyPr/>
                    <a:lstStyle/>
                    <a:p>
                      <a:r>
                        <a:rPr lang="de-DE" sz="1600" dirty="0" smtClean="0"/>
                        <a:t>System</a:t>
                      </a:r>
                      <a:r>
                        <a:rPr lang="de-DE" sz="1600" baseline="0" dirty="0" smtClean="0"/>
                        <a:t> Identifiers</a:t>
                      </a:r>
                      <a:endParaRPr lang="en-US" sz="1600" dirty="0"/>
                    </a:p>
                  </a:txBody>
                  <a:tcPr marT="45728" marB="45728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ID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PIX, SCT, TRT, IDE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CALO+FWD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LAR, TIL, FWD, LCD, ZDC, RPO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MUON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MDT, CSC, RPC, TGC, MUO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DQ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LHC, LUM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SLIMOS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CIC, EXT, SAF, GCS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  <a:tr h="243883">
                <a:tc>
                  <a:txBody>
                    <a:bodyPr/>
                    <a:lstStyle/>
                    <a:p>
                      <a:pPr algn="r"/>
                      <a:r>
                        <a:rPr lang="de-DE" sz="1600" i="0" dirty="0" smtClean="0"/>
                        <a:t>SHIFT</a:t>
                      </a:r>
                      <a:r>
                        <a:rPr lang="de-DE" sz="1600" i="0" baseline="0" dirty="0" smtClean="0"/>
                        <a:t> LEADER</a:t>
                      </a:r>
                      <a:endParaRPr lang="en-US" sz="1600" i="0" dirty="0"/>
                    </a:p>
                  </a:txBody>
                  <a:tcPr marT="0" marB="0"/>
                </a:tc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2"/>
                          </a:solidFill>
                          <a:effectLst/>
                          <a:latin typeface="Tahoma" pitchFamily="34" charset="0"/>
                          <a:ea typeface="Tahoma" pitchFamily="34" charset="0"/>
                          <a:cs typeface="Tahoma" pitchFamily="34" charset="0"/>
                        </a:rPr>
                        <a:t>TDQ, GCS</a:t>
                      </a:r>
                      <a:endParaRPr lang="en-US" sz="1600" dirty="0">
                        <a:solidFill>
                          <a:schemeClr val="tx2"/>
                        </a:solidFill>
                        <a:effectLst/>
                      </a:endParaRPr>
                    </a:p>
                  </a:txBody>
                  <a:tcPr marT="0" marB="0"/>
                </a:tc>
              </a:tr>
            </a:tbl>
          </a:graphicData>
        </a:graphic>
      </p:graphicFrame>
      <p:pic>
        <p:nvPicPr>
          <p:cNvPr id="1434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76400"/>
            <a:ext cx="9144000" cy="2579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Shifter Tasks: </a:t>
            </a:r>
            <a:r>
              <a:rPr lang="en-US" sz="3600" b="0" dirty="0">
                <a:solidFill>
                  <a:srgbClr val="AEABE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Alarms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2400" y="914400"/>
            <a:ext cx="8686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Aim: </a:t>
            </a:r>
            <a:r>
              <a:rPr lang="en-US" sz="1800" b="0" dirty="0">
                <a:solidFill>
                  <a:srgbClr val="FF99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Get / Keep alarm screen empty!</a:t>
            </a:r>
          </a:p>
          <a:p>
            <a:pPr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Procedure: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Follow up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according to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severity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Try to understand alarms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, check documentation (= system shifters instructions and right-click alarm help) for specific procedures</a:t>
            </a:r>
            <a:endParaRPr lang="en-US" b="0" dirty="0">
              <a:solidFill>
                <a:schemeClr val="accent1">
                  <a:lumMod val="60000"/>
                  <a:lumOff val="40000"/>
                </a:schemeClr>
              </a:solidFill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If problem cannot be fixed,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contact system expert</a:t>
            </a:r>
            <a:endParaRPr lang="en-US" sz="18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alarm condition cannot be removed on short timescale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(&lt;~30min), </a:t>
            </a:r>
            <a:r>
              <a:rPr lang="en-US" sz="1800" b="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mask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alarm </a:t>
            </a:r>
            <a:r>
              <a:rPr lang="en-US" sz="1800" b="0" dirty="0">
                <a:solidFill>
                  <a:srgbClr val="FF99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 agreement with expert or following specific instructions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If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(masked)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alarm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condition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cannot be removed on long timescale 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(&gt;1week), expert is responsible to </a:t>
            </a:r>
            <a:r>
              <a:rPr lang="en-US" sz="1800" b="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deactivate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alarm or change alarm limits until problem is solved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Acknowledgeable alarms: </a:t>
            </a:r>
            <a:r>
              <a:rPr lang="en-US" sz="1800" b="0" i="1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acknowledge</a:t>
            </a: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 </a:t>
            </a:r>
            <a:r>
              <a:rPr lang="en-US" sz="1800" b="0" dirty="0">
                <a:solidFill>
                  <a:srgbClr val="FF99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after informing expert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Report to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ELOG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what has been done, </a:t>
            </a:r>
            <a:r>
              <a:rPr lang="en-US" sz="1800" b="0" dirty="0">
                <a:solidFill>
                  <a:srgbClr val="FF99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including details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(list of alarms treated!)</a:t>
            </a:r>
          </a:p>
          <a:p>
            <a:pPr marL="360363" indent="-3603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endParaRPr lang="en-US" sz="1800" b="0" dirty="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Tahoma" pitchFamily="34" charset="0"/>
              <a:ea typeface="Tahoma" pitchFamily="34" charset="0"/>
              <a:cs typeface="Tahoma" pitchFamily="34" charset="0"/>
            </a:endParaRPr>
          </a:p>
        </p:txBody>
      </p:sp>
      <p:grpSp>
        <p:nvGrpSpPr>
          <p:cNvPr id="15364" name="Group 12"/>
          <p:cNvGrpSpPr>
            <a:grpSpLocks/>
          </p:cNvGrpSpPr>
          <p:nvPr/>
        </p:nvGrpSpPr>
        <p:grpSpPr bwMode="auto">
          <a:xfrm>
            <a:off x="5562600" y="219075"/>
            <a:ext cx="3429000" cy="1565275"/>
            <a:chOff x="5562600" y="981670"/>
            <a:chExt cx="3429000" cy="1564820"/>
          </a:xfrm>
        </p:grpSpPr>
        <p:sp>
          <p:nvSpPr>
            <p:cNvPr id="7" name="Rounded Rectangle 6"/>
            <p:cNvSpPr/>
            <p:nvPr/>
          </p:nvSpPr>
          <p:spPr bwMode="auto">
            <a:xfrm>
              <a:off x="5562600" y="1976744"/>
              <a:ext cx="919163" cy="226946"/>
            </a:xfrm>
            <a:prstGeom prst="roundRect">
              <a:avLst/>
            </a:prstGeom>
            <a:gradFill>
              <a:gsLst>
                <a:gs pos="0">
                  <a:srgbClr val="EBE600"/>
                </a:gs>
                <a:gs pos="80000">
                  <a:srgbClr val="FFFF00"/>
                </a:gs>
                <a:gs pos="100000">
                  <a:srgbClr val="FFFF9F"/>
                </a:gs>
              </a:gsLst>
            </a:gradFill>
            <a:ln>
              <a:solidFill>
                <a:srgbClr val="FFFF00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WARNING</a:t>
              </a:r>
            </a:p>
          </p:txBody>
        </p:sp>
        <p:sp>
          <p:nvSpPr>
            <p:cNvPr id="8" name="Rounded Rectangle 7"/>
            <p:cNvSpPr/>
            <p:nvPr/>
          </p:nvSpPr>
          <p:spPr bwMode="auto">
            <a:xfrm>
              <a:off x="5562600" y="1519677"/>
              <a:ext cx="917575" cy="226946"/>
            </a:xfrm>
            <a:prstGeom prst="roundRect">
              <a:avLst/>
            </a:prstGeom>
            <a:gradFill>
              <a:gsLst>
                <a:gs pos="0">
                  <a:srgbClr val="EA9C00"/>
                </a:gs>
                <a:gs pos="80000">
                  <a:srgbClr val="FFB601"/>
                </a:gs>
                <a:gs pos="100000">
                  <a:srgbClr val="FFCD2D"/>
                </a:gs>
              </a:gsLst>
            </a:gradFill>
            <a:ln>
              <a:solidFill>
                <a:srgbClr val="EA9C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ERROR</a:t>
              </a:r>
            </a:p>
          </p:txBody>
        </p:sp>
        <p:sp>
          <p:nvSpPr>
            <p:cNvPr id="9" name="Rounded Rectangle 8"/>
            <p:cNvSpPr/>
            <p:nvPr/>
          </p:nvSpPr>
          <p:spPr bwMode="auto">
            <a:xfrm>
              <a:off x="5562600" y="1086415"/>
              <a:ext cx="917575" cy="226947"/>
            </a:xfrm>
            <a:prstGeom prst="roundRect">
              <a:avLst/>
            </a:prstGeom>
            <a:gradFill>
              <a:gsLst>
                <a:gs pos="0">
                  <a:srgbClr val="C00000"/>
                </a:gs>
                <a:gs pos="80000">
                  <a:srgbClr val="FF0000"/>
                </a:gs>
                <a:gs pos="100000">
                  <a:srgbClr val="FF3F3F"/>
                </a:gs>
              </a:gsLst>
            </a:gradFill>
            <a:ln>
              <a:solidFill>
                <a:srgbClr val="FF0000"/>
              </a:solidFill>
            </a:ln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200" b="0" dirty="0">
                  <a:solidFill>
                    <a:schemeClr val="tx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cs typeface="Arial" pitchFamily="34" charset="0"/>
                </a:rPr>
                <a:t>FATAL</a:t>
              </a: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553200" y="981670"/>
              <a:ext cx="2098675" cy="461829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2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Fatal failure, immediate attention required. Call.</a:t>
              </a:r>
              <a:endParaRPr lang="de-DE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553200" y="1443499"/>
              <a:ext cx="2362200" cy="46182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2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Failure condition which might prevent taking good data. Call.</a:t>
              </a:r>
              <a:endParaRPr lang="de-DE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6553200" y="1900566"/>
              <a:ext cx="2438400" cy="64592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en-US" sz="12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Minor problem. Upcoming failure which might be avoidable. </a:t>
              </a:r>
              <a:r>
                <a:rPr lang="en-US" sz="1200" b="0" dirty="0" err="1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Elog</a:t>
              </a:r>
              <a:r>
                <a:rPr lang="en-US" sz="1200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/maybe call.</a:t>
              </a:r>
              <a:endParaRPr lang="de-DE" sz="1200" dirty="0">
                <a:latin typeface="Tahoma" pitchFamily="34" charset="0"/>
                <a:ea typeface="Tahoma" pitchFamily="34" charset="0"/>
                <a:cs typeface="Tahoma" pitchFamily="34" charset="0"/>
              </a:endParaRPr>
            </a:p>
          </p:txBody>
        </p:sp>
      </p:grpSp>
      <p:pic>
        <p:nvPicPr>
          <p:cNvPr id="1536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51463"/>
            <a:ext cx="9144000" cy="150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Shifter Tasks: </a:t>
            </a:r>
            <a:r>
              <a:rPr lang="en-US" sz="3600" b="0" dirty="0">
                <a:solidFill>
                  <a:srgbClr val="AEABED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</a:rPr>
              <a:t>FSM</a:t>
            </a:r>
          </a:p>
        </p:txBody>
      </p:sp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03200"/>
            <a:ext cx="2447925" cy="1196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5780088" y="0"/>
            <a:ext cx="3363912" cy="1606550"/>
            <a:chOff x="5560289" y="1968750"/>
            <a:chExt cx="3364636" cy="1606858"/>
          </a:xfrm>
        </p:grpSpPr>
        <p:pic>
          <p:nvPicPr>
            <p:cNvPr id="16398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884" t="13647" r="72717" b="70734"/>
            <a:stretch>
              <a:fillRect/>
            </a:stretch>
          </p:blipFill>
          <p:spPr bwMode="auto">
            <a:xfrm>
              <a:off x="5560289" y="1968750"/>
              <a:ext cx="3364636" cy="16068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16399" name="Straight Connector 7"/>
            <p:cNvCxnSpPr>
              <a:cxnSpLocks noChangeShapeType="1"/>
            </p:cNvCxnSpPr>
            <p:nvPr/>
          </p:nvCxnSpPr>
          <p:spPr bwMode="auto">
            <a:xfrm flipV="1">
              <a:off x="5560289" y="1968750"/>
              <a:ext cx="3364636" cy="1606858"/>
            </a:xfrm>
            <a:prstGeom prst="line">
              <a:avLst/>
            </a:prstGeom>
            <a:noFill/>
            <a:ln w="698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6400" name="Straight Connector 14"/>
            <p:cNvCxnSpPr>
              <a:cxnSpLocks noChangeShapeType="1"/>
            </p:cNvCxnSpPr>
            <p:nvPr/>
          </p:nvCxnSpPr>
          <p:spPr bwMode="auto">
            <a:xfrm flipH="1" flipV="1">
              <a:off x="5560289" y="1968750"/>
              <a:ext cx="3359874" cy="1606858"/>
            </a:xfrm>
            <a:prstGeom prst="line">
              <a:avLst/>
            </a:prstGeom>
            <a:noFill/>
            <a:ln w="69850" algn="ctr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grpSp>
        <p:nvGrpSpPr>
          <p:cNvPr id="16389" name="Group 12"/>
          <p:cNvGrpSpPr>
            <a:grpSpLocks/>
          </p:cNvGrpSpPr>
          <p:nvPr/>
        </p:nvGrpSpPr>
        <p:grpSpPr bwMode="auto">
          <a:xfrm>
            <a:off x="76200" y="914400"/>
            <a:ext cx="8991600" cy="5078413"/>
            <a:chOff x="76200" y="914391"/>
            <a:chExt cx="8991600" cy="5076930"/>
          </a:xfrm>
        </p:grpSpPr>
        <p:grpSp>
          <p:nvGrpSpPr>
            <p:cNvPr id="16390" name="Group 13"/>
            <p:cNvGrpSpPr>
              <a:grpSpLocks/>
            </p:cNvGrpSpPr>
            <p:nvPr/>
          </p:nvGrpSpPr>
          <p:grpSpPr bwMode="auto">
            <a:xfrm>
              <a:off x="76200" y="914391"/>
              <a:ext cx="8991600" cy="5076930"/>
              <a:chOff x="152400" y="914391"/>
              <a:chExt cx="8991600" cy="5076133"/>
            </a:xfrm>
          </p:grpSpPr>
          <p:grpSp>
            <p:nvGrpSpPr>
              <p:cNvPr id="16392" name="Group 11"/>
              <p:cNvGrpSpPr>
                <a:grpSpLocks/>
              </p:cNvGrpSpPr>
              <p:nvPr/>
            </p:nvGrpSpPr>
            <p:grpSpPr bwMode="auto">
              <a:xfrm>
                <a:off x="152400" y="914391"/>
                <a:ext cx="8991600" cy="4875347"/>
                <a:chOff x="152400" y="914391"/>
                <a:chExt cx="8991600" cy="4875347"/>
              </a:xfrm>
            </p:grpSpPr>
            <p:sp>
              <p:nvSpPr>
                <p:cNvPr id="5" name="Rectangle 10"/>
                <p:cNvSpPr>
                  <a:spLocks noChangeArrowheads="1"/>
                </p:cNvSpPr>
                <p:nvPr/>
              </p:nvSpPr>
              <p:spPr bwMode="auto">
                <a:xfrm>
                  <a:off x="152400" y="914391"/>
                  <a:ext cx="8991600" cy="4874610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lIns="92075" tIns="46038" rIns="92075" bIns="46038"/>
                <a:lstStyle/>
                <a:p>
                  <a:pPr marL="449263" indent="-449263">
                    <a:spcBef>
                      <a:spcPct val="30000"/>
                    </a:spcBef>
                    <a:buClr>
                      <a:srgbClr val="CAC1FF"/>
                    </a:buClr>
                    <a:defRPr/>
                  </a:pPr>
                  <a:r>
                    <a:rPr lang="en-US" sz="2000" b="0" dirty="0">
                      <a:solidFill>
                        <a:srgbClr val="CAC1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Aim: </a:t>
                  </a:r>
                  <a:r>
                    <a:rPr lang="en-US" sz="1800" b="0" dirty="0">
                      <a:solidFill>
                        <a:srgbClr val="FF99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Get / Keep FSM</a:t>
                  </a:r>
                </a:p>
                <a:p>
                  <a:pPr>
                    <a:spcBef>
                      <a:spcPct val="30000"/>
                    </a:spcBef>
                    <a:buClr>
                      <a:srgbClr val="CAC1FF"/>
                    </a:buClr>
                    <a:defRPr/>
                  </a:pPr>
                  <a:r>
                    <a:rPr lang="en-US" sz="2000" b="0" dirty="0">
                      <a:solidFill>
                        <a:srgbClr val="CAC1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Procedure:</a:t>
                  </a: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Beginning of shift: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check for tree being incomplete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  <a:sym typeface="Wingdings"/>
                    </a:rPr>
                    <a:t> no objects should show     (excluded sub-trees), in case they do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  <a:sym typeface="Wingdings"/>
                    </a:rPr>
                    <a:t> contact expert</a:t>
                  </a:r>
                  <a:endParaRPr lang="en-US" sz="1800" b="0" dirty="0">
                    <a:solidFill>
                      <a:srgbClr val="FFFF9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Understand problems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(</a:t>
                  </a:r>
                  <a:r>
                    <a:rPr lang="en-US" sz="1800" b="0" i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State</a:t>
                  </a:r>
                  <a:r>
                    <a:rPr lang="en-US" sz="1800" b="0" dirty="0">
                      <a:solidFill>
                        <a:srgbClr val="FF050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!=</a:t>
                  </a:r>
                  <a:r>
                    <a:rPr lang="en-US" sz="1800" b="0" dirty="0">
                      <a:solidFill>
                        <a:srgbClr val="00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READY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, </a:t>
                  </a:r>
                  <a:r>
                    <a:rPr lang="en-US" sz="1800" b="0" i="1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Status</a:t>
                  </a:r>
                  <a:r>
                    <a:rPr lang="en-US" sz="1800" b="0" dirty="0">
                      <a:solidFill>
                        <a:srgbClr val="FF0505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!=</a:t>
                  </a:r>
                  <a:r>
                    <a:rPr lang="en-US" sz="1800" b="0" dirty="0">
                      <a:solidFill>
                        <a:srgbClr val="00FF00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OK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)</a:t>
                  </a:r>
                </a:p>
                <a:p>
                  <a:pPr marL="819150" lvl="1" indent="-361950">
                    <a:spcBef>
                      <a:spcPts val="3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Navigate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down to object causing the problem, check on respective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panel</a:t>
                  </a:r>
                </a:p>
                <a:p>
                  <a:pPr marL="819150" lvl="1" indent="-361950">
                    <a:spcBef>
                      <a:spcPts val="3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Check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documentation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for specific procedures</a:t>
                  </a:r>
                  <a:endParaRPr lang="en-US" b="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If problem cannot be fixed,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contact system expert</a:t>
                  </a: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If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problem cannot be solved on short timescale </a:t>
                  </a:r>
                  <a:r>
                    <a:rPr lang="en-US" sz="1800" b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(&lt;~30min), </a:t>
                  </a:r>
                  <a:r>
                    <a:rPr lang="en-US" sz="1800" b="0" i="1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Disable or Exclude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only affected FSM object </a:t>
                  </a:r>
                  <a:r>
                    <a:rPr lang="en-US" sz="1800" b="0" dirty="0">
                      <a:solidFill>
                        <a:srgbClr val="FF99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in agreement with expert or following specific instructions</a:t>
                  </a:r>
                </a:p>
                <a:p>
                  <a:pPr marL="627063" lvl="1" indent="-257175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6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Use with </a:t>
                  </a:r>
                  <a:r>
                    <a:rPr lang="en-US" sz="16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caution</a:t>
                  </a:r>
                  <a:r>
                    <a:rPr lang="en-US" sz="16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since this object will not receive global FSM commands nor will report further state/status changes, do not disable all children objects and leave parent enabled</a:t>
                  </a:r>
                </a:p>
                <a:p>
                  <a:pPr marL="715963" lvl="1" indent="-346075">
                    <a:spcBef>
                      <a:spcPts val="600"/>
                    </a:spcBef>
                    <a:buClr>
                      <a:srgbClr val="CAC1FF"/>
                    </a:buClr>
                    <a:defRPr/>
                  </a:pPr>
                  <a:r>
                    <a:rPr lang="en-US" sz="1600" b="0" dirty="0">
                      <a:solidFill>
                        <a:srgbClr val="CAC1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Note: </a:t>
                  </a:r>
                  <a:r>
                    <a:rPr lang="en-US" sz="16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Exclude/Include</a:t>
                  </a:r>
                  <a:r>
                    <a:rPr lang="en-US" sz="16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can only be done on DCS desk, </a:t>
                  </a:r>
                  <a:r>
                    <a:rPr lang="en-US" sz="16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Disable/Enable </a:t>
                  </a:r>
                  <a:r>
                    <a:rPr lang="en-US" sz="16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on all FSM screens</a:t>
                  </a: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Interventions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on monitored trees should be done by handing over ownership from DCS desk to experts (</a:t>
                  </a:r>
                  <a:r>
                    <a:rPr lang="en-US" sz="1800" b="0" i="1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Exclude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), then </a:t>
                  </a:r>
                  <a:r>
                    <a:rPr lang="en-US" sz="1800" b="0" i="1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Include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sub-tree when intervention is over and check for tree completeness (= no     )</a:t>
                  </a:r>
                </a:p>
                <a:p>
                  <a:pPr marL="361950" indent="-361950">
                    <a:spcBef>
                      <a:spcPts val="600"/>
                    </a:spcBef>
                    <a:buClr>
                      <a:srgbClr val="CAC1FF"/>
                    </a:buClr>
                    <a:buFont typeface="Arial" charset="0"/>
                    <a:buChar char="►"/>
                    <a:defRPr/>
                  </a:pPr>
                  <a:r>
                    <a:rPr lang="en-US" sz="1800" b="0" dirty="0">
                      <a:solidFill>
                        <a:srgbClr val="FFFFFF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Report to </a:t>
                  </a:r>
                  <a:r>
                    <a:rPr lang="en-US" sz="1800" b="0" dirty="0">
                      <a:solidFill>
                        <a:srgbClr val="FFFF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ELOG 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what has been done, </a:t>
                  </a:r>
                  <a:r>
                    <a:rPr lang="en-US" sz="1800" b="0" dirty="0">
                      <a:solidFill>
                        <a:srgbClr val="FF9999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including details</a:t>
                  </a:r>
                  <a:r>
                    <a:rPr lang="en-US" sz="18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/>
                        </a:outerShdw>
                      </a:effectLst>
                      <a:latin typeface="Tahoma" pitchFamily="34" charset="0"/>
                      <a:ea typeface="Tahoma" pitchFamily="34" charset="0"/>
                      <a:cs typeface="Tahoma" pitchFamily="34" charset="0"/>
                    </a:rPr>
                    <a:t> (list objects/trees)</a:t>
                  </a:r>
                  <a:endParaRPr lang="en-US" sz="1800" b="0" dirty="0">
                    <a:solidFill>
                      <a:srgbClr val="FFFF99"/>
                    </a:solidFill>
                    <a:effectLst>
                      <a:outerShdw blurRad="38100" dist="38100" dir="2700000" algn="tl">
                        <a:srgbClr val="000000"/>
                      </a:outerShdw>
                    </a:effectLst>
                    <a:latin typeface="Tahoma" pitchFamily="34" charset="0"/>
                    <a:ea typeface="Tahoma" pitchFamily="34" charset="0"/>
                    <a:cs typeface="Tahoma" pitchFamily="34" charset="0"/>
                  </a:endParaRPr>
                </a:p>
              </p:txBody>
            </p:sp>
            <p:sp>
              <p:nvSpPr>
                <p:cNvPr id="6" name="Rounded Rectangle 5"/>
                <p:cNvSpPr/>
                <p:nvPr/>
              </p:nvSpPr>
              <p:spPr bwMode="auto">
                <a:xfrm>
                  <a:off x="3514725" y="1023880"/>
                  <a:ext cx="919163" cy="215803"/>
                </a:xfrm>
                <a:prstGeom prst="roundRect">
                  <a:avLst/>
                </a:prstGeom>
                <a:solidFill>
                  <a:srgbClr val="00FF00"/>
                </a:solidFill>
                <a:ln>
                  <a:solidFill>
                    <a:srgbClr val="00CC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200" b="0" dirty="0">
                      <a:solidFill>
                        <a:schemeClr val="tx1"/>
                      </a:solidFill>
                      <a:cs typeface="Arial" pitchFamily="34" charset="0"/>
                    </a:rPr>
                    <a:t>OK</a:t>
                  </a:r>
                </a:p>
              </p:txBody>
            </p:sp>
            <p:sp>
              <p:nvSpPr>
                <p:cNvPr id="7" name="Rounded Rectangle 6"/>
                <p:cNvSpPr/>
                <p:nvPr/>
              </p:nvSpPr>
              <p:spPr>
                <a:xfrm>
                  <a:off x="2544763" y="914391"/>
                  <a:ext cx="973137" cy="215803"/>
                </a:xfrm>
                <a:prstGeom prst="roundRect">
                  <a:avLst/>
                </a:prstGeom>
                <a:solidFill>
                  <a:srgbClr val="00FF00"/>
                </a:solidFill>
                <a:ln>
                  <a:solidFill>
                    <a:srgbClr val="00CC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READY</a:t>
                  </a:r>
                </a:p>
              </p:txBody>
            </p:sp>
            <p:pic>
              <p:nvPicPr>
                <p:cNvPr id="16397" name="Picture 12" descr="lock_shared_excluded_childs.png"/>
                <p:cNvPicPr>
                  <a:picLocks noChangeAspect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503920" y="1792176"/>
                  <a:ext cx="235211" cy="17640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6393" name="Picture 12" descr="lock_shared_excluded_childs.png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45280" y="5814116"/>
                <a:ext cx="235211" cy="1764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9" name="Rounded Rectangle 18"/>
            <p:cNvSpPr/>
            <p:nvPr/>
          </p:nvSpPr>
          <p:spPr bwMode="auto">
            <a:xfrm>
              <a:off x="2468563" y="1130228"/>
              <a:ext cx="973137" cy="215837"/>
            </a:xfrm>
            <a:prstGeom prst="roundRect">
              <a:avLst/>
            </a:prstGeom>
            <a:solidFill>
              <a:srgbClr val="56E8E5"/>
            </a:solidFill>
            <a:ln>
              <a:solidFill>
                <a:srgbClr val="1DD5D1"/>
              </a:solidFill>
            </a:ln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lIns="0" tIns="0" rIns="0" bIns="0" anchor="ctr"/>
            <a:lstStyle/>
            <a:p>
              <a:pPr algn="ctr" eaLnBrk="1" hangingPunct="1">
                <a:defRPr/>
              </a:pPr>
              <a:r>
                <a:rPr lang="en-US" sz="1100" b="0" dirty="0">
                  <a:solidFill>
                    <a:schemeClr val="tx1"/>
                  </a:solidFill>
                  <a:cs typeface="Arial" pitchFamily="34" charset="0"/>
                </a:rPr>
                <a:t>STANDBY</a:t>
              </a:r>
            </a:p>
          </p:txBody>
        </p:sp>
      </p:grp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http://ak.picdn.net/shutterstock/videos/1627729/preview/stock-footage-end-announcement-on-the-led-display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400" y="2514600"/>
            <a:ext cx="2743200" cy="1536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0000"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0"/>
            <a:ext cx="3657600" cy="175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ATLAS DCS Overview</a:t>
            </a:r>
          </a:p>
        </p:txBody>
      </p:sp>
      <p:pic>
        <p:nvPicPr>
          <p:cNvPr id="4099" name="Picture 5" descr="architecture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2988" y="152400"/>
            <a:ext cx="5408612" cy="403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2400" y="1828800"/>
            <a:ext cx="36576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Function &amp; Architecture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Monitor and control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detector operation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Total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&gt;10</a:t>
            </a:r>
            <a:r>
              <a:rPr lang="en-US" sz="1800" b="0" baseline="300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7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parameters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distributed over &gt;130 LCS (rack servers)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Archiving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of selected parameters to Oracle database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Interfaced with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DAQ/</a:t>
            </a:r>
            <a:r>
              <a:rPr lang="en-US" sz="1800" b="0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RunControl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 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Links to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external controls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systems (LHC, Infrastructure)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Remote access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Tahoma" pitchFamily="34" charset="0"/>
                <a:ea typeface="Tahoma" pitchFamily="34" charset="0"/>
                <a:cs typeface="Tahoma" pitchFamily="34" charset="0"/>
                <a:sym typeface="Wingdings"/>
              </a:rPr>
              <a:t>: direct and via web applications</a:t>
            </a:r>
          </a:p>
        </p:txBody>
      </p:sp>
      <p:graphicFrame>
        <p:nvGraphicFramePr>
          <p:cNvPr id="7" name="Table 6"/>
          <p:cNvGraphicFramePr>
            <a:graphicFrameLocks noGrp="1"/>
          </p:cNvGraphicFramePr>
          <p:nvPr/>
        </p:nvGraphicFramePr>
        <p:xfrm>
          <a:off x="4127500" y="4430713"/>
          <a:ext cx="5016500" cy="2122487"/>
        </p:xfrm>
        <a:graphic>
          <a:graphicData uri="http://schemas.openxmlformats.org/drawingml/2006/table">
            <a:tbl>
              <a:tblPr firstRow="1" bandRow="1">
                <a:tableStyleId>{125E5076-3810-47DD-B79F-674D7AD40C01}</a:tableStyleId>
              </a:tblPr>
              <a:tblGrid>
                <a:gridCol w="936220"/>
                <a:gridCol w="1116262"/>
                <a:gridCol w="720169"/>
                <a:gridCol w="828194"/>
                <a:gridCol w="828194"/>
                <a:gridCol w="587461"/>
              </a:tblGrid>
              <a:tr h="314372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/>
                        <a:t>System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/>
                        <a:t>Component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/>
                        <a:t># </a:t>
                      </a:r>
                      <a:r>
                        <a:rPr lang="de-DE" sz="1000" u="none" strike="noStrike" dirty="0" smtClean="0"/>
                        <a:t>Servers (# Appl.)</a:t>
                      </a:r>
                      <a:endParaRPr lang="de-DE" sz="1000" u="none" strike="noStrike" dirty="0"/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/>
                        <a:t># Archived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 fontAlgn="b"/>
                      <a:r>
                        <a:rPr lang="de-DE" sz="1000" u="none" strike="noStrike" dirty="0" smtClean="0"/>
                        <a:t>Parameters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sz="1000" u="none" strike="noStrike" dirty="0" smtClean="0"/>
                        <a:t>Total # Parameters</a:t>
                      </a: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u="none" strike="noStrike" dirty="0"/>
                        <a:t># FSM</a:t>
                      </a:r>
                    </a:p>
                    <a:p>
                      <a:pPr algn="ctr" fontAlgn="b"/>
                      <a:r>
                        <a:rPr lang="de-DE" sz="1000" u="none" strike="noStrike" dirty="0"/>
                        <a:t>Objects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Inner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 fontAlgn="b"/>
                      <a:r>
                        <a:rPr lang="de-DE" sz="600" u="none" strike="noStrike" dirty="0"/>
                        <a:t>Detector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Pixel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11(12)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57k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1’086k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9.1k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Silicon strips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11(11)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106k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1’265k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/>
                        <a:t>14.7k</a:t>
                      </a:r>
                      <a:endParaRPr lang="de-DE" sz="600" b="0" i="0" u="none" strike="noStrike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Transit. radiation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11(11)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69k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123k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/>
                        <a:t>13k</a:t>
                      </a:r>
                      <a:endParaRPr lang="de-DE" sz="600" b="0" i="0" u="none" strike="noStrike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Services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7(8)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16k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494k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3.7k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80">
                <a:tc rowSpan="2"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Calorimeters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Liquid Argon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13(13)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910k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8.3k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Tile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5(5)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51k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719k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2.4k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80">
                <a:tc rowSpan="5"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Muon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 fontAlgn="b"/>
                      <a:r>
                        <a:rPr lang="de-DE" sz="600" u="none" strike="noStrike" dirty="0"/>
                        <a:t>Spectrometer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Drift tubes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29(29)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214k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3’229k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19.2k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Cathode strip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2(2)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1.3k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109k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/>
                        <a:t>0.6k</a:t>
                      </a:r>
                      <a:endParaRPr lang="de-DE" sz="600" b="0" i="0" u="none" strike="noStrike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Resistive plate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7(7)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139k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1’597k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/>
                        <a:t>2.5k</a:t>
                      </a:r>
                      <a:endParaRPr lang="de-DE" sz="600" b="0" i="0" u="none" strike="noStrike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Thin gap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7(7)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81k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1’225k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10k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Services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/>
                        <a:t>2(2)</a:t>
                      </a:r>
                      <a:endParaRPr lang="de-DE" sz="600" b="0" i="0" u="none" strike="noStrike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0.7k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55k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0.04k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80">
                <a:tc gridSpan="2"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Forward detectors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4(4)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4.9k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194k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0.9k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0980">
                <a:tc rowSpan="4"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Common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  <a:p>
                      <a:pPr algn="ctr" fontAlgn="b"/>
                      <a:r>
                        <a:rPr lang="de-DE" sz="600" u="none" strike="noStrike" dirty="0"/>
                        <a:t>Services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Counting rooms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7(7)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23k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568k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4.7k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Trigger &amp; DAQ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2(2)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11k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386k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1.3k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External+safety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4(6)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8.0k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144k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0.4k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/>
                </a:tc>
              </a:tr>
              <a:tr h="100980">
                <a:tc vMerge="1">
                  <a:txBody>
                    <a:bodyPr/>
                    <a:lstStyle/>
                    <a:p>
                      <a:pPr algn="ctr" fontAlgn="b"/>
                      <a:endParaRPr lang="de-DE" sz="11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0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Global services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9(13)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1.2k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222k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600" u="none" strike="noStrike" dirty="0"/>
                        <a:t>0.4k</a:t>
                      </a:r>
                      <a:endParaRPr lang="de-DE" sz="600" b="0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2434"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/>
                        <a:t>Total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endParaRPr lang="de-DE" sz="1200" b="1" dirty="0"/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/>
                        <a:t>131(139)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/>
                        <a:t>809k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/>
                        <a:t>12.3M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de-DE" sz="1000" b="1" u="none" strike="noStrike" dirty="0"/>
                        <a:t>91.2k</a:t>
                      </a:r>
                      <a:endParaRPr lang="de-DE" sz="1000" b="1" i="0" u="none" strike="noStrike" dirty="0">
                        <a:solidFill>
                          <a:schemeClr val="tx1"/>
                        </a:solidFill>
                        <a:latin typeface="Tahoma" pitchFamily="34" charset="0"/>
                        <a:ea typeface="Tahoma" pitchFamily="34" charset="0"/>
                        <a:cs typeface="Tahoma" pitchFamily="34" charset="0"/>
                      </a:endParaRPr>
                    </a:p>
                  </a:txBody>
                  <a:tcPr marL="36004" marR="9526" marT="9526" marB="0"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spd="slow" advTm="20000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1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066800"/>
            <a:ext cx="8505825" cy="3028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Operation in ACR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idx="1"/>
          </p:nvPr>
        </p:nvSpPr>
        <p:spPr>
          <a:xfrm>
            <a:off x="381000" y="5105400"/>
            <a:ext cx="7162800" cy="1219200"/>
          </a:xfrm>
        </p:spPr>
        <p:txBody>
          <a:bodyPr/>
          <a:lstStyle/>
          <a:p>
            <a:pPr marL="358775" indent="-358775">
              <a:spcBef>
                <a:spcPct val="0"/>
              </a:spcBef>
              <a:buFont typeface="Arial" charset="0"/>
              <a:buNone/>
              <a:defRPr/>
            </a:pPr>
            <a:r>
              <a:rPr lang="en-US" dirty="0" smtClean="0"/>
              <a:t>Interfaces</a:t>
            </a:r>
          </a:p>
          <a:p>
            <a:pPr marL="358775" indent="-358775">
              <a:spcBef>
                <a:spcPct val="20000"/>
              </a:spcBef>
              <a:buFont typeface="Arial" charset="0"/>
              <a:buChar char="►"/>
              <a:defRPr/>
            </a:pPr>
            <a:r>
              <a:rPr lang="en-US" sz="2000" dirty="0" smtClean="0">
                <a:solidFill>
                  <a:schemeClr val="bg1"/>
                </a:solidFill>
              </a:rPr>
              <a:t>Finite State Machine (FSM) and Alarm Screens</a:t>
            </a:r>
          </a:p>
        </p:txBody>
      </p:sp>
      <p:sp>
        <p:nvSpPr>
          <p:cNvPr id="5125" name="Oval 42"/>
          <p:cNvSpPr>
            <a:spLocks noChangeArrowheads="1"/>
          </p:cNvSpPr>
          <p:nvPr/>
        </p:nvSpPr>
        <p:spPr bwMode="auto">
          <a:xfrm rot="-59001">
            <a:off x="4044950" y="1530350"/>
            <a:ext cx="661988" cy="679450"/>
          </a:xfrm>
          <a:prstGeom prst="ellipse">
            <a:avLst/>
          </a:prstGeom>
          <a:noFill/>
          <a:ln w="63500">
            <a:solidFill>
              <a:srgbClr val="FF0505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>
              <a:solidFill>
                <a:srgbClr val="FF0000"/>
              </a:solidFill>
              <a:cs typeface="Tahoma" panose="020B0604030504040204" pitchFamily="34" charset="0"/>
            </a:endParaRPr>
          </a:p>
        </p:txBody>
      </p:sp>
      <p:sp>
        <p:nvSpPr>
          <p:cNvPr id="36" name="Rounded Rectangle 35"/>
          <p:cNvSpPr/>
          <p:nvPr/>
        </p:nvSpPr>
        <p:spPr bwMode="auto">
          <a:xfrm>
            <a:off x="7511143" y="5715000"/>
            <a:ext cx="870857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2</a:t>
            </a:r>
          </a:p>
        </p:txBody>
      </p:sp>
      <p:sp>
        <p:nvSpPr>
          <p:cNvPr id="42" name="Rounded Rectangle 41"/>
          <p:cNvSpPr/>
          <p:nvPr/>
        </p:nvSpPr>
        <p:spPr bwMode="auto">
          <a:xfrm>
            <a:off x="6596744" y="5715000"/>
            <a:ext cx="870857" cy="609600"/>
          </a:xfrm>
          <a:prstGeom prst="roundRect">
            <a:avLst/>
          </a:prstGeom>
          <a:ln>
            <a:headEnd type="none" w="med" len="med"/>
            <a:tailEnd type="none" w="med" len="med"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hangingPunct="1">
              <a:defRPr/>
            </a:pPr>
            <a:r>
              <a:rPr lang="en-US" dirty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1</a:t>
            </a:r>
          </a:p>
        </p:txBody>
      </p:sp>
      <p:pic>
        <p:nvPicPr>
          <p:cNvPr id="47" name="Picture 46" descr="dcs_menu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038" y="3352800"/>
            <a:ext cx="8107362" cy="1620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9" name="Picture 4" descr="FSM_all_ready_o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4588" y="5197475"/>
            <a:ext cx="871537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30" name="Picture 5" descr="alarm_scree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4963" y="5222875"/>
            <a:ext cx="685800" cy="641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0" descr="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1854200"/>
            <a:ext cx="9144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4" descr="FSM_all_ready_o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7638" y="1890713"/>
            <a:ext cx="8255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04800" y="7620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Desk Details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381000" y="3733800"/>
            <a:ext cx="8458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449263" indent="-449263"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ACR Stations</a:t>
            </a:r>
          </a:p>
          <a:p>
            <a:pPr marL="449263" indent="-449263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DCS desk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: Global FSM for Control,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FSM ownership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, global Alarms</a:t>
            </a:r>
          </a:p>
          <a:p>
            <a:pPr marL="449263" indent="-449263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Shift Leader desk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: Global FSM for Monitoring and LHC interaction (handshake), global Alarms</a:t>
            </a:r>
          </a:p>
          <a:p>
            <a:pPr marL="449263" indent="-449263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System Shifter desks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: FSM and Alarms for respective system group (ID, CAL, MUON)</a:t>
            </a:r>
          </a:p>
          <a:p>
            <a:pPr>
              <a:spcBef>
                <a:spcPts val="0"/>
              </a:spcBef>
              <a:buClr>
                <a:srgbClr val="CAC1FF"/>
              </a:buClr>
              <a:defRPr/>
            </a:pPr>
            <a:endParaRPr lang="en-US" sz="900" b="0" dirty="0">
              <a:solidFill>
                <a:srgbClr val="B9B0FE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>
              <a:spcBef>
                <a:spcPts val="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B9B0FE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Be aware: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  <a:sym typeface="Wingdings"/>
            </a:endParaRPr>
          </a:p>
          <a:p>
            <a:pPr marL="449263" indent="-449263">
              <a:spcBef>
                <a:spcPts val="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All desks: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limited # of UIs!!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  <a:sym typeface="Wingdings"/>
              </a:rPr>
              <a:t> Counts per system, alarm if close to limit</a:t>
            </a:r>
          </a:p>
        </p:txBody>
      </p:sp>
      <p:sp>
        <p:nvSpPr>
          <p:cNvPr id="13" name="TextBox 20"/>
          <p:cNvSpPr txBox="1">
            <a:spLocks noChangeArrowheads="1"/>
          </p:cNvSpPr>
          <p:nvPr/>
        </p:nvSpPr>
        <p:spPr bwMode="auto">
          <a:xfrm>
            <a:off x="5026025" y="1200150"/>
            <a:ext cx="335597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sz="2000" dirty="0">
                <a:solidFill>
                  <a:srgbClr val="FFFF99"/>
                </a:solidFill>
                <a:latin typeface="Arial" charset="0"/>
                <a:cs typeface="Arial" charset="0"/>
              </a:rPr>
              <a:t>Shifter Desk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pc-atlas-</a:t>
            </a:r>
            <a:r>
              <a:rPr lang="en-US" sz="16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cr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-*</a:t>
            </a:r>
            <a:endParaRPr lang="en-GB" sz="1600" dirty="0">
              <a:solidFill>
                <a:srgbClr val="FFFF99"/>
              </a:solidFill>
              <a:latin typeface="Arial" charset="0"/>
              <a:cs typeface="Arial" charset="0"/>
            </a:endParaRP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563563" y="1200150"/>
            <a:ext cx="3335337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 eaLnBrk="1" hangingPunct="1">
              <a:defRPr/>
            </a:pPr>
            <a:r>
              <a:rPr lang="en-GB" sz="2000" dirty="0">
                <a:solidFill>
                  <a:srgbClr val="FFFF99"/>
                </a:solidFill>
                <a:latin typeface="Arial" charset="0"/>
                <a:cs typeface="Arial" charset="0"/>
              </a:rPr>
              <a:t>DCS Desk 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pc-atlas-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cr</a:t>
            </a:r>
            <a:r>
              <a:rPr lang="en-US" sz="1600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-</a:t>
            </a:r>
            <a:r>
              <a:rPr lang="en-US" sz="1600" b="0" dirty="0" err="1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Courier New" pitchFamily="49" charset="0"/>
                <a:cs typeface="Courier New" pitchFamily="49" charset="0"/>
              </a:rPr>
              <a:t>dcs</a:t>
            </a:r>
            <a:endParaRPr lang="en-GB" sz="1600" dirty="0">
              <a:solidFill>
                <a:srgbClr val="FFFF99"/>
              </a:solidFill>
              <a:latin typeface="Arial" charset="0"/>
              <a:cs typeface="Arial" charset="0"/>
            </a:endParaRPr>
          </a:p>
        </p:txBody>
      </p:sp>
      <p:grpSp>
        <p:nvGrpSpPr>
          <p:cNvPr id="6152" name="Group 2"/>
          <p:cNvGrpSpPr>
            <a:grpSpLocks/>
          </p:cNvGrpSpPr>
          <p:nvPr/>
        </p:nvGrpSpPr>
        <p:grpSpPr bwMode="auto">
          <a:xfrm>
            <a:off x="5105400" y="2271713"/>
            <a:ext cx="3763963" cy="1004887"/>
            <a:chOff x="4770664" y="2904480"/>
            <a:chExt cx="4200525" cy="1122364"/>
          </a:xfrm>
        </p:grpSpPr>
        <p:pic>
          <p:nvPicPr>
            <p:cNvPr id="6164" name="Picture 20" descr="scree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70664" y="2904481"/>
              <a:ext cx="1400175" cy="112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5" name="Picture 22" descr="scree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70839" y="2904481"/>
              <a:ext cx="1400175" cy="112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6166" name="Picture 23" descr="scree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71014" y="2904480"/>
              <a:ext cx="1400175" cy="11223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6153" name="Picture 5" descr="alarm_scree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8" y="2330450"/>
            <a:ext cx="5889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4" name="TextBox 20"/>
          <p:cNvSpPr txBox="1">
            <a:spLocks noChangeArrowheads="1"/>
          </p:cNvSpPr>
          <p:nvPr/>
        </p:nvSpPr>
        <p:spPr bwMode="auto">
          <a:xfrm>
            <a:off x="8432800" y="1995488"/>
            <a:ext cx="4826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100">
                <a:solidFill>
                  <a:schemeClr val="bg1"/>
                </a:solidFill>
                <a:cs typeface="Arial" panose="020B0604020202020204" pitchFamily="34" charset="0"/>
              </a:rPr>
              <a:t>FSM</a:t>
            </a:r>
          </a:p>
        </p:txBody>
      </p:sp>
      <p:sp>
        <p:nvSpPr>
          <p:cNvPr id="6155" name="TextBox 20"/>
          <p:cNvSpPr txBox="1">
            <a:spLocks noChangeArrowheads="1"/>
          </p:cNvSpPr>
          <p:nvPr/>
        </p:nvSpPr>
        <p:spPr bwMode="auto">
          <a:xfrm>
            <a:off x="7543800" y="2009775"/>
            <a:ext cx="661988" cy="261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100">
                <a:solidFill>
                  <a:schemeClr val="bg1"/>
                </a:solidFill>
                <a:cs typeface="Arial" panose="020B0604020202020204" pitchFamily="34" charset="0"/>
              </a:rPr>
              <a:t>Alarms</a:t>
            </a:r>
          </a:p>
        </p:txBody>
      </p:sp>
      <p:pic>
        <p:nvPicPr>
          <p:cNvPr id="6156" name="Picture 4" descr="FSM_all_ready_ok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7825" y="2303463"/>
            <a:ext cx="825500" cy="649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7" name="TextBox 20"/>
          <p:cNvSpPr txBox="1">
            <a:spLocks noChangeArrowheads="1"/>
          </p:cNvSpPr>
          <p:nvPr/>
        </p:nvSpPr>
        <p:spPr bwMode="auto">
          <a:xfrm>
            <a:off x="350838" y="2006600"/>
            <a:ext cx="9906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/>
            <a:r>
              <a:rPr lang="en-GB" altLang="en-US" sz="1200" b="0">
                <a:solidFill>
                  <a:schemeClr val="bg1"/>
                </a:solidFill>
                <a:cs typeface="Arial" panose="020B0604020202020204" pitchFamily="34" charset="0"/>
              </a:rPr>
              <a:t>Global FSM</a:t>
            </a:r>
          </a:p>
          <a:p>
            <a:pPr algn="r" eaLnBrk="1" hangingPunct="1"/>
            <a:r>
              <a:rPr lang="en-GB" altLang="en-US" sz="1200" b="0">
                <a:solidFill>
                  <a:schemeClr val="bg1"/>
                </a:solidFill>
                <a:cs typeface="Arial" panose="020B0604020202020204" pitchFamily="34" charset="0"/>
              </a:rPr>
              <a:t>Control</a:t>
            </a:r>
          </a:p>
        </p:txBody>
      </p:sp>
      <p:pic>
        <p:nvPicPr>
          <p:cNvPr id="6158" name="Picture 20" descr="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1854200"/>
            <a:ext cx="9144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59" name="Picture 20" descr="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438" y="2540000"/>
            <a:ext cx="9144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60" name="Picture 20" descr="screen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5838" y="2540000"/>
            <a:ext cx="914400" cy="96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TextBox 20"/>
          <p:cNvSpPr txBox="1">
            <a:spLocks noChangeArrowheads="1"/>
          </p:cNvSpPr>
          <p:nvPr/>
        </p:nvSpPr>
        <p:spPr bwMode="auto">
          <a:xfrm>
            <a:off x="3170238" y="2082800"/>
            <a:ext cx="661987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en-GB" altLang="en-US" sz="1200" b="0">
                <a:solidFill>
                  <a:schemeClr val="bg1"/>
                </a:solidFill>
                <a:cs typeface="Arial" panose="020B0604020202020204" pitchFamily="34" charset="0"/>
              </a:rPr>
              <a:t>Alarms</a:t>
            </a:r>
          </a:p>
        </p:txBody>
      </p:sp>
      <p:sp>
        <p:nvSpPr>
          <p:cNvPr id="6162" name="TextBox 20"/>
          <p:cNvSpPr txBox="1">
            <a:spLocks noChangeArrowheads="1"/>
          </p:cNvSpPr>
          <p:nvPr/>
        </p:nvSpPr>
        <p:spPr bwMode="auto">
          <a:xfrm>
            <a:off x="3170238" y="2768600"/>
            <a:ext cx="868362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en-GB" altLang="en-US" sz="1200" b="0">
                <a:solidFill>
                  <a:schemeClr val="bg1"/>
                </a:solidFill>
                <a:cs typeface="Arial" panose="020B0604020202020204" pitchFamily="34" charset="0"/>
              </a:rPr>
              <a:t>LHC FSM</a:t>
            </a:r>
          </a:p>
        </p:txBody>
      </p:sp>
      <p:pic>
        <p:nvPicPr>
          <p:cNvPr id="6163" name="Picture 5" descr="alarm_scree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1930400"/>
            <a:ext cx="588962" cy="550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0000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70" name="Group 8"/>
          <p:cNvGrpSpPr>
            <a:grpSpLocks/>
          </p:cNvGrpSpPr>
          <p:nvPr/>
        </p:nvGrpSpPr>
        <p:grpSpPr bwMode="auto">
          <a:xfrm>
            <a:off x="4741863" y="0"/>
            <a:ext cx="4402137" cy="4114800"/>
            <a:chOff x="4741863" y="0"/>
            <a:chExt cx="4402137" cy="4114800"/>
          </a:xfrm>
        </p:grpSpPr>
        <p:pic>
          <p:nvPicPr>
            <p:cNvPr id="7175" name="Picture 5" descr="alarm_screen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41863" y="0"/>
              <a:ext cx="4402137" cy="4114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176" name="Picture 7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55600" y="7200"/>
              <a:ext cx="4374000" cy="738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152400" y="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Alarm Screen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152400" y="762000"/>
            <a:ext cx="8686800" cy="5562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>
              <a:spcBef>
                <a:spcPct val="30000"/>
              </a:spcBef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Active and non-acknowledged alarms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Alarm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= parameter out of good range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Options for each alarm (right-click):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Mask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alarm on UI level until                                                                             the alarm condition goes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Insert alarm to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ELOG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with comment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Display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trend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plot of value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Alarm help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on 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TWiki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Acknowledgement: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Only for some alarms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Operator needs to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acknowledge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                                                                          (left-click on “</a:t>
            </a:r>
            <a:r>
              <a:rPr lang="en-US" sz="1800" b="0" dirty="0">
                <a:solidFill>
                  <a:srgbClr val="FF0000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!!!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”), otherwise they won’t disappear from screen when resolved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de-DE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Unacknowledged, but resolved alarms are shown as „WENT“ with grey color</a:t>
            </a:r>
            <a:endParaRPr lang="en-US" sz="20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Summary alert: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Single alarm entry hiding several alerts of same type (accessible via “Details”)</a:t>
            </a:r>
          </a:p>
          <a:p>
            <a:pPr marL="265113" indent="-265113">
              <a:spcBef>
                <a:spcPct val="300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Filters: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Different sets of filters exist, e.g. sub-detectors</a:t>
            </a: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Use always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“Default”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unless you know what you are doing, always revert back</a:t>
            </a:r>
          </a:p>
          <a:p>
            <a:pPr marL="628650" lvl="1" indent="-347663">
              <a:buClr>
                <a:srgbClr val="CAC1FF"/>
              </a:buClr>
              <a:defRPr/>
            </a:pP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628650" lvl="1" indent="-347663">
              <a:buClr>
                <a:srgbClr val="CAC1FF"/>
              </a:buClr>
              <a:buFont typeface="Arial" charset="0"/>
              <a:buChar char="►"/>
              <a:defRPr/>
            </a:pP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pic>
        <p:nvPicPr>
          <p:cNvPr id="7" name="Picture 6" descr="alarm_screen_maske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5200" y="1371600"/>
            <a:ext cx="4800600" cy="370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150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572" name="Rectangle 4"/>
          <p:cNvSpPr>
            <a:spLocks noGrp="1" noChangeArrowheads="1"/>
          </p:cNvSpPr>
          <p:nvPr>
            <p:ph type="title"/>
          </p:nvPr>
        </p:nvSpPr>
        <p:spPr>
          <a:xfrm>
            <a:off x="76200" y="-76200"/>
            <a:ext cx="7772400" cy="990600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Finite State Machine (FSM)</a:t>
            </a:r>
          </a:p>
        </p:txBody>
      </p:sp>
      <p:sp>
        <p:nvSpPr>
          <p:cNvPr id="621986" name="Rectangle 418"/>
          <p:cNvSpPr>
            <a:spLocks noChangeArrowheads="1"/>
          </p:cNvSpPr>
          <p:nvPr/>
        </p:nvSpPr>
        <p:spPr bwMode="auto">
          <a:xfrm>
            <a:off x="76200" y="762000"/>
            <a:ext cx="3686175" cy="571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65113" indent="-26511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State machine hierarchy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Detector hardware represented by </a:t>
            </a: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FSM objects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hierarchically structured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 err="1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State&amp;Command</a:t>
            </a:r>
            <a:r>
              <a:rPr lang="en-US" sz="18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propagation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State model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for devices (</a:t>
            </a: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ON,OFF,…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 and logical objects (</a:t>
            </a: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READY, NOT_READY,…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)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Propagation upwards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(using programmed logic for parent depending on child states)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Commands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propagated downwards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Status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Error handling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upwards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Object operations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Commands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Enable/disable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(low level              )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Take/release/include/exclude   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(high level       )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Access control </a:t>
            </a: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for all operations</a:t>
            </a:r>
          </a:p>
          <a:p>
            <a:pPr marL="265113" indent="-265113">
              <a:spcBef>
                <a:spcPts val="300"/>
              </a:spcBef>
              <a:buClr>
                <a:srgbClr val="CAC1FF"/>
              </a:buClr>
              <a:defRPr/>
            </a:pPr>
            <a:r>
              <a:rPr lang="en-US" sz="18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User Interface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r>
              <a:rPr lang="en-US" sz="16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Browsing and object operation…</a:t>
            </a:r>
          </a:p>
          <a:p>
            <a:pPr marL="265113" lvl="1" indent="-265113">
              <a:lnSpc>
                <a:spcPct val="90000"/>
              </a:lnSpc>
              <a:spcBef>
                <a:spcPts val="300"/>
              </a:spcBef>
              <a:buClr>
                <a:srgbClr val="BA9FFF"/>
              </a:buClr>
              <a:buSzPct val="100000"/>
              <a:buFont typeface="Arial" charset="0"/>
              <a:buChar char="►"/>
              <a:defRPr/>
            </a:pPr>
            <a:endParaRPr lang="en-US" sz="16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</p:txBody>
      </p:sp>
      <p:grpSp>
        <p:nvGrpSpPr>
          <p:cNvPr id="8196" name="Group 620"/>
          <p:cNvGrpSpPr>
            <a:grpSpLocks/>
          </p:cNvGrpSpPr>
          <p:nvPr/>
        </p:nvGrpSpPr>
        <p:grpSpPr bwMode="auto">
          <a:xfrm>
            <a:off x="3851275" y="935038"/>
            <a:ext cx="5265738" cy="3408362"/>
            <a:chOff x="3851275" y="1087438"/>
            <a:chExt cx="5265738" cy="3408362"/>
          </a:xfrm>
        </p:grpSpPr>
        <p:sp>
          <p:nvSpPr>
            <p:cNvPr id="622" name="Rectangle 487"/>
            <p:cNvSpPr>
              <a:spLocks noChangeArrowheads="1"/>
            </p:cNvSpPr>
            <p:nvPr/>
          </p:nvSpPr>
          <p:spPr bwMode="auto">
            <a:xfrm>
              <a:off x="3851275" y="4154488"/>
              <a:ext cx="5257800" cy="341312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>
              <a:spAutoFit/>
            </a:bodyPr>
            <a:lstStyle/>
            <a:p>
              <a:pPr eaLnBrk="1" hangingPunct="1">
                <a:defRPr/>
              </a:pPr>
              <a:r>
                <a:rPr lang="de-DE" dirty="0">
                  <a:solidFill>
                    <a:schemeClr val="bg1"/>
                  </a:solidFill>
                </a:rPr>
                <a:t>                            SCADA / PVSS Layer</a:t>
              </a:r>
            </a:p>
          </p:txBody>
        </p:sp>
        <p:sp>
          <p:nvSpPr>
            <p:cNvPr id="623" name="Freeform 260"/>
            <p:cNvSpPr>
              <a:spLocks/>
            </p:cNvSpPr>
            <p:nvPr/>
          </p:nvSpPr>
          <p:spPr bwMode="auto">
            <a:xfrm>
              <a:off x="3852863" y="3784600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366" name="Freeform 5"/>
            <p:cNvSpPr>
              <a:spLocks/>
            </p:cNvSpPr>
            <p:nvPr/>
          </p:nvSpPr>
          <p:spPr bwMode="auto">
            <a:xfrm>
              <a:off x="6683375" y="1296988"/>
              <a:ext cx="76200" cy="50800"/>
            </a:xfrm>
            <a:custGeom>
              <a:avLst/>
              <a:gdLst>
                <a:gd name="T0" fmla="*/ 2147483647 w 126"/>
                <a:gd name="T1" fmla="*/ 2147483647 h 102"/>
                <a:gd name="T2" fmla="*/ 2147483647 w 126"/>
                <a:gd name="T3" fmla="*/ 2147483647 h 102"/>
                <a:gd name="T4" fmla="*/ 0 w 126"/>
                <a:gd name="T5" fmla="*/ 0 h 102"/>
                <a:gd name="T6" fmla="*/ 2147483647 w 126"/>
                <a:gd name="T7" fmla="*/ 2147483647 h 10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6"/>
                <a:gd name="T13" fmla="*/ 0 h 102"/>
                <a:gd name="T14" fmla="*/ 126 w 126"/>
                <a:gd name="T15" fmla="*/ 102 h 10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6" h="102">
                  <a:moveTo>
                    <a:pt x="126" y="3"/>
                  </a:moveTo>
                  <a:lnTo>
                    <a:pt x="48" y="102"/>
                  </a:lnTo>
                  <a:cubicBezTo>
                    <a:pt x="49" y="63"/>
                    <a:pt x="31" y="25"/>
                    <a:pt x="0" y="0"/>
                  </a:cubicBezTo>
                  <a:lnTo>
                    <a:pt x="126" y="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67" name="Group 6"/>
            <p:cNvGrpSpPr>
              <a:grpSpLocks/>
            </p:cNvGrpSpPr>
            <p:nvPr/>
          </p:nvGrpSpPr>
          <p:grpSpPr bwMode="auto">
            <a:xfrm>
              <a:off x="5407025" y="1317625"/>
              <a:ext cx="1320800" cy="522288"/>
              <a:chOff x="1845" y="1508"/>
              <a:chExt cx="916" cy="362"/>
            </a:xfrm>
          </p:grpSpPr>
          <p:sp>
            <p:nvSpPr>
              <p:cNvPr id="8540" name="Line 7"/>
              <p:cNvSpPr>
                <a:spLocks noChangeShapeType="1"/>
              </p:cNvSpPr>
              <p:nvPr/>
            </p:nvSpPr>
            <p:spPr bwMode="auto">
              <a:xfrm flipH="1">
                <a:off x="1876" y="1508"/>
                <a:ext cx="885" cy="349"/>
              </a:xfrm>
              <a:prstGeom prst="line">
                <a:avLst/>
              </a:prstGeom>
              <a:noFill/>
              <a:ln w="9525" cap="rnd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8541" name="Freeform 8"/>
              <p:cNvSpPr>
                <a:spLocks/>
              </p:cNvSpPr>
              <p:nvPr/>
            </p:nvSpPr>
            <p:spPr bwMode="auto">
              <a:xfrm>
                <a:off x="1845" y="1835"/>
                <a:ext cx="52" cy="35"/>
              </a:xfrm>
              <a:custGeom>
                <a:avLst/>
                <a:gdLst>
                  <a:gd name="T0" fmla="*/ 0 w 126"/>
                  <a:gd name="T1" fmla="*/ 0 h 102"/>
                  <a:gd name="T2" fmla="*/ 0 w 126"/>
                  <a:gd name="T3" fmla="*/ 0 h 102"/>
                  <a:gd name="T4" fmla="*/ 0 w 126"/>
                  <a:gd name="T5" fmla="*/ 0 h 102"/>
                  <a:gd name="T6" fmla="*/ 0 w 126"/>
                  <a:gd name="T7" fmla="*/ 0 h 102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26"/>
                  <a:gd name="T13" fmla="*/ 0 h 102"/>
                  <a:gd name="T14" fmla="*/ 126 w 126"/>
                  <a:gd name="T15" fmla="*/ 102 h 102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26" h="102">
                    <a:moveTo>
                      <a:pt x="0" y="100"/>
                    </a:moveTo>
                    <a:lnTo>
                      <a:pt x="77" y="0"/>
                    </a:lnTo>
                    <a:cubicBezTo>
                      <a:pt x="77" y="40"/>
                      <a:pt x="94" y="78"/>
                      <a:pt x="126" y="102"/>
                    </a:cubicBezTo>
                    <a:lnTo>
                      <a:pt x="0" y="10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8368" name="Line 9"/>
            <p:cNvSpPr>
              <a:spLocks noChangeShapeType="1"/>
            </p:cNvSpPr>
            <p:nvPr/>
          </p:nvSpPr>
          <p:spPr bwMode="auto">
            <a:xfrm>
              <a:off x="6761163" y="1339850"/>
              <a:ext cx="1587" cy="4540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69" name="Freeform 464"/>
            <p:cNvSpPr>
              <a:spLocks/>
            </p:cNvSpPr>
            <p:nvPr/>
          </p:nvSpPr>
          <p:spPr bwMode="auto">
            <a:xfrm>
              <a:off x="6726238" y="1298575"/>
              <a:ext cx="65087" cy="55563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2147483647 w 113"/>
                <a:gd name="T7" fmla="*/ 0 h 1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13"/>
                <a:gd name="T14" fmla="*/ 113 w 113"/>
                <a:gd name="T15" fmla="*/ 113 h 1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13">
                  <a:moveTo>
                    <a:pt x="57" y="0"/>
                  </a:moveTo>
                  <a:lnTo>
                    <a:pt x="113" y="113"/>
                  </a:lnTo>
                  <a:cubicBezTo>
                    <a:pt x="78" y="95"/>
                    <a:pt x="36" y="95"/>
                    <a:pt x="0" y="113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0" name="Freeform 465"/>
            <p:cNvSpPr>
              <a:spLocks/>
            </p:cNvSpPr>
            <p:nvPr/>
          </p:nvSpPr>
          <p:spPr bwMode="auto">
            <a:xfrm>
              <a:off x="6715125" y="1779588"/>
              <a:ext cx="68263" cy="57150"/>
            </a:xfrm>
            <a:custGeom>
              <a:avLst/>
              <a:gdLst>
                <a:gd name="T0" fmla="*/ 2147483647 w 113"/>
                <a:gd name="T1" fmla="*/ 2147483647 h 113"/>
                <a:gd name="T2" fmla="*/ 0 w 113"/>
                <a:gd name="T3" fmla="*/ 0 h 113"/>
                <a:gd name="T4" fmla="*/ 2147483647 w 113"/>
                <a:gd name="T5" fmla="*/ 0 h 113"/>
                <a:gd name="T6" fmla="*/ 2147483647 w 113"/>
                <a:gd name="T7" fmla="*/ 0 h 113"/>
                <a:gd name="T8" fmla="*/ 2147483647 w 113"/>
                <a:gd name="T9" fmla="*/ 2147483647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7" y="113"/>
                  </a:moveTo>
                  <a:lnTo>
                    <a:pt x="0" y="0"/>
                  </a:lnTo>
                  <a:cubicBezTo>
                    <a:pt x="36" y="18"/>
                    <a:pt x="78" y="18"/>
                    <a:pt x="113" y="0"/>
                  </a:cubicBezTo>
                  <a:lnTo>
                    <a:pt x="57" y="11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1" name="Line 12"/>
            <p:cNvSpPr>
              <a:spLocks noChangeShapeType="1"/>
            </p:cNvSpPr>
            <p:nvPr/>
          </p:nvSpPr>
          <p:spPr bwMode="auto">
            <a:xfrm>
              <a:off x="6819900" y="1312863"/>
              <a:ext cx="1631950" cy="50958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2" name="Freeform 467"/>
            <p:cNvSpPr>
              <a:spLocks/>
            </p:cNvSpPr>
            <p:nvPr/>
          </p:nvSpPr>
          <p:spPr bwMode="auto">
            <a:xfrm>
              <a:off x="6759575" y="1292225"/>
              <a:ext cx="74613" cy="50800"/>
            </a:xfrm>
            <a:custGeom>
              <a:avLst/>
              <a:gdLst>
                <a:gd name="T0" fmla="*/ 0 w 125"/>
                <a:gd name="T1" fmla="*/ 2147483647 h 105"/>
                <a:gd name="T2" fmla="*/ 2147483647 w 125"/>
                <a:gd name="T3" fmla="*/ 0 h 105"/>
                <a:gd name="T4" fmla="*/ 2147483647 w 125"/>
                <a:gd name="T5" fmla="*/ 2147483647 h 105"/>
                <a:gd name="T6" fmla="*/ 2147483647 w 125"/>
                <a:gd name="T7" fmla="*/ 2147483647 h 105"/>
                <a:gd name="T8" fmla="*/ 0 w 125"/>
                <a:gd name="T9" fmla="*/ 2147483647 h 10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5"/>
                <a:gd name="T16" fmla="*/ 0 h 105"/>
                <a:gd name="T17" fmla="*/ 125 w 125"/>
                <a:gd name="T18" fmla="*/ 105 h 10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5" h="105">
                  <a:moveTo>
                    <a:pt x="0" y="13"/>
                  </a:moveTo>
                  <a:lnTo>
                    <a:pt x="125" y="0"/>
                  </a:lnTo>
                  <a:cubicBezTo>
                    <a:pt x="96" y="27"/>
                    <a:pt x="81" y="66"/>
                    <a:pt x="85" y="105"/>
                  </a:cubicBezTo>
                  <a:lnTo>
                    <a:pt x="0" y="1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3" name="Freeform 468"/>
            <p:cNvSpPr>
              <a:spLocks/>
            </p:cNvSpPr>
            <p:nvPr/>
          </p:nvSpPr>
          <p:spPr bwMode="auto">
            <a:xfrm>
              <a:off x="8423275" y="1790700"/>
              <a:ext cx="76200" cy="53975"/>
            </a:xfrm>
            <a:custGeom>
              <a:avLst/>
              <a:gdLst>
                <a:gd name="T0" fmla="*/ 2147483647 w 125"/>
                <a:gd name="T1" fmla="*/ 2147483647 h 106"/>
                <a:gd name="T2" fmla="*/ 0 w 125"/>
                <a:gd name="T3" fmla="*/ 2147483647 h 106"/>
                <a:gd name="T4" fmla="*/ 2147483647 w 125"/>
                <a:gd name="T5" fmla="*/ 0 h 106"/>
                <a:gd name="T6" fmla="*/ 2147483647 w 125"/>
                <a:gd name="T7" fmla="*/ 2147483647 h 10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5"/>
                <a:gd name="T13" fmla="*/ 0 h 106"/>
                <a:gd name="T14" fmla="*/ 125 w 125"/>
                <a:gd name="T15" fmla="*/ 106 h 10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5" h="106">
                  <a:moveTo>
                    <a:pt x="125" y="93"/>
                  </a:moveTo>
                  <a:lnTo>
                    <a:pt x="0" y="106"/>
                  </a:lnTo>
                  <a:cubicBezTo>
                    <a:pt x="29" y="79"/>
                    <a:pt x="44" y="40"/>
                    <a:pt x="40" y="0"/>
                  </a:cubicBezTo>
                  <a:lnTo>
                    <a:pt x="125" y="9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4" name="Line 15"/>
            <p:cNvSpPr>
              <a:spLocks noChangeShapeType="1"/>
            </p:cNvSpPr>
            <p:nvPr/>
          </p:nvSpPr>
          <p:spPr bwMode="auto">
            <a:xfrm flipH="1">
              <a:off x="8207375" y="2589213"/>
              <a:ext cx="258763" cy="2635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5" name="Freeform 470"/>
            <p:cNvSpPr>
              <a:spLocks/>
            </p:cNvSpPr>
            <p:nvPr/>
          </p:nvSpPr>
          <p:spPr bwMode="auto">
            <a:xfrm>
              <a:off x="8431213" y="2555875"/>
              <a:ext cx="68262" cy="61913"/>
            </a:xfrm>
            <a:custGeom>
              <a:avLst/>
              <a:gdLst>
                <a:gd name="T0" fmla="*/ 2147483647 w 115"/>
                <a:gd name="T1" fmla="*/ 0 h 123"/>
                <a:gd name="T2" fmla="*/ 2147483647 w 115"/>
                <a:gd name="T3" fmla="*/ 2147483647 h 123"/>
                <a:gd name="T4" fmla="*/ 0 w 115"/>
                <a:gd name="T5" fmla="*/ 2147483647 h 123"/>
                <a:gd name="T6" fmla="*/ 0 w 115"/>
                <a:gd name="T7" fmla="*/ 2147483647 h 123"/>
                <a:gd name="T8" fmla="*/ 2147483647 w 115"/>
                <a:gd name="T9" fmla="*/ 0 h 12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123"/>
                <a:gd name="T17" fmla="*/ 115 w 115"/>
                <a:gd name="T18" fmla="*/ 123 h 12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123">
                  <a:moveTo>
                    <a:pt x="115" y="0"/>
                  </a:moveTo>
                  <a:lnTo>
                    <a:pt x="88" y="123"/>
                  </a:lnTo>
                  <a:cubicBezTo>
                    <a:pt x="71" y="87"/>
                    <a:pt x="39" y="60"/>
                    <a:pt x="0" y="51"/>
                  </a:cubicBezTo>
                  <a:lnTo>
                    <a:pt x="115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76" name="Freeform 471"/>
            <p:cNvSpPr>
              <a:spLocks/>
            </p:cNvSpPr>
            <p:nvPr/>
          </p:nvSpPr>
          <p:spPr bwMode="auto">
            <a:xfrm>
              <a:off x="8174038" y="2825750"/>
              <a:ext cx="68262" cy="58738"/>
            </a:xfrm>
            <a:custGeom>
              <a:avLst/>
              <a:gdLst>
                <a:gd name="T0" fmla="*/ 0 w 115"/>
                <a:gd name="T1" fmla="*/ 2147483647 h 123"/>
                <a:gd name="T2" fmla="*/ 2147483647 w 115"/>
                <a:gd name="T3" fmla="*/ 0 h 123"/>
                <a:gd name="T4" fmla="*/ 2147483647 w 115"/>
                <a:gd name="T5" fmla="*/ 2147483647 h 123"/>
                <a:gd name="T6" fmla="*/ 0 w 115"/>
                <a:gd name="T7" fmla="*/ 2147483647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123"/>
                <a:gd name="T14" fmla="*/ 115 w 115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123">
                  <a:moveTo>
                    <a:pt x="0" y="123"/>
                  </a:moveTo>
                  <a:lnTo>
                    <a:pt x="28" y="0"/>
                  </a:lnTo>
                  <a:cubicBezTo>
                    <a:pt x="44" y="36"/>
                    <a:pt x="76" y="63"/>
                    <a:pt x="115" y="72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pSp>
          <p:nvGrpSpPr>
            <p:cNvPr id="8377" name="Group 472"/>
            <p:cNvGrpSpPr>
              <a:grpSpLocks/>
            </p:cNvGrpSpPr>
            <p:nvPr/>
          </p:nvGrpSpPr>
          <p:grpSpPr bwMode="auto">
            <a:xfrm>
              <a:off x="8559800" y="2555875"/>
              <a:ext cx="347663" cy="328613"/>
              <a:chOff x="4129" y="2367"/>
              <a:chExt cx="239" cy="228"/>
            </a:xfrm>
          </p:grpSpPr>
          <p:sp>
            <p:nvSpPr>
              <p:cNvPr id="8536" name="Freeform 19"/>
              <p:cNvSpPr>
                <a:spLocks/>
              </p:cNvSpPr>
              <p:nvPr/>
            </p:nvSpPr>
            <p:spPr bwMode="auto">
              <a:xfrm>
                <a:off x="4129" y="2367"/>
                <a:ext cx="47" cy="43"/>
              </a:xfrm>
              <a:custGeom>
                <a:avLst/>
                <a:gdLst>
                  <a:gd name="T0" fmla="*/ 0 w 115"/>
                  <a:gd name="T1" fmla="*/ 0 h 123"/>
                  <a:gd name="T2" fmla="*/ 0 w 115"/>
                  <a:gd name="T3" fmla="*/ 0 h 123"/>
                  <a:gd name="T4" fmla="*/ 0 w 115"/>
                  <a:gd name="T5" fmla="*/ 0 h 123"/>
                  <a:gd name="T6" fmla="*/ 0 w 115"/>
                  <a:gd name="T7" fmla="*/ 0 h 123"/>
                  <a:gd name="T8" fmla="*/ 0 60000 65536"/>
                  <a:gd name="T9" fmla="*/ 0 60000 65536"/>
                  <a:gd name="T10" fmla="*/ 0 60000 65536"/>
                  <a:gd name="T11" fmla="*/ 0 60000 65536"/>
                  <a:gd name="T12" fmla="*/ 0 w 115"/>
                  <a:gd name="T13" fmla="*/ 0 h 123"/>
                  <a:gd name="T14" fmla="*/ 115 w 115"/>
                  <a:gd name="T15" fmla="*/ 123 h 123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T12" t="T13" r="T14" b="T15"/>
                <a:pathLst>
                  <a:path w="115" h="123">
                    <a:moveTo>
                      <a:pt x="0" y="0"/>
                    </a:moveTo>
                    <a:lnTo>
                      <a:pt x="115" y="51"/>
                    </a:lnTo>
                    <a:cubicBezTo>
                      <a:pt x="77" y="60"/>
                      <a:pt x="44" y="87"/>
                      <a:pt x="28" y="123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9525">
                <a:solidFill>
                  <a:schemeClr val="bg1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grpSp>
            <p:nvGrpSpPr>
              <p:cNvPr id="8537" name="Group 20"/>
              <p:cNvGrpSpPr>
                <a:grpSpLocks/>
              </p:cNvGrpSpPr>
              <p:nvPr/>
            </p:nvGrpSpPr>
            <p:grpSpPr bwMode="auto">
              <a:xfrm>
                <a:off x="4155" y="2390"/>
                <a:ext cx="213" cy="205"/>
                <a:chOff x="4011" y="2390"/>
                <a:chExt cx="213" cy="205"/>
              </a:xfrm>
            </p:grpSpPr>
            <p:sp>
              <p:nvSpPr>
                <p:cNvPr id="8538" name="Line 21"/>
                <p:cNvSpPr>
                  <a:spLocks noChangeShapeType="1"/>
                </p:cNvSpPr>
                <p:nvPr/>
              </p:nvSpPr>
              <p:spPr bwMode="auto">
                <a:xfrm>
                  <a:off x="4011" y="2390"/>
                  <a:ext cx="180" cy="183"/>
                </a:xfrm>
                <a:prstGeom prst="line">
                  <a:avLst/>
                </a:prstGeom>
                <a:noFill/>
                <a:ln w="9525" cap="rnd">
                  <a:solidFill>
                    <a:schemeClr val="bg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539" name="Freeform 22"/>
                <p:cNvSpPr>
                  <a:spLocks/>
                </p:cNvSpPr>
                <p:nvPr/>
              </p:nvSpPr>
              <p:spPr bwMode="auto">
                <a:xfrm>
                  <a:off x="4176" y="2554"/>
                  <a:ext cx="48" cy="41"/>
                </a:xfrm>
                <a:custGeom>
                  <a:avLst/>
                  <a:gdLst>
                    <a:gd name="T0" fmla="*/ 0 w 115"/>
                    <a:gd name="T1" fmla="*/ 0 h 123"/>
                    <a:gd name="T2" fmla="*/ 0 w 115"/>
                    <a:gd name="T3" fmla="*/ 0 h 123"/>
                    <a:gd name="T4" fmla="*/ 0 w 115"/>
                    <a:gd name="T5" fmla="*/ 0 h 123"/>
                    <a:gd name="T6" fmla="*/ 0 w 115"/>
                    <a:gd name="T7" fmla="*/ 0 h 123"/>
                    <a:gd name="T8" fmla="*/ 0 60000 65536"/>
                    <a:gd name="T9" fmla="*/ 0 60000 65536"/>
                    <a:gd name="T10" fmla="*/ 0 60000 65536"/>
                    <a:gd name="T11" fmla="*/ 0 60000 65536"/>
                    <a:gd name="T12" fmla="*/ 0 w 115"/>
                    <a:gd name="T13" fmla="*/ 0 h 123"/>
                    <a:gd name="T14" fmla="*/ 115 w 115"/>
                    <a:gd name="T15" fmla="*/ 123 h 123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T12" t="T13" r="T14" b="T15"/>
                  <a:pathLst>
                    <a:path w="115" h="123">
                      <a:moveTo>
                        <a:pt x="115" y="123"/>
                      </a:moveTo>
                      <a:lnTo>
                        <a:pt x="0" y="72"/>
                      </a:lnTo>
                      <a:cubicBezTo>
                        <a:pt x="38" y="63"/>
                        <a:pt x="71" y="36"/>
                        <a:pt x="87" y="0"/>
                      </a:cubicBezTo>
                      <a:lnTo>
                        <a:pt x="115" y="123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>
                  <a:solidFill>
                    <a:schemeClr val="bg1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</p:grpSp>
        </p:grpSp>
        <p:sp>
          <p:nvSpPr>
            <p:cNvPr id="8378" name="Line 23"/>
            <p:cNvSpPr>
              <a:spLocks noChangeShapeType="1"/>
            </p:cNvSpPr>
            <p:nvPr/>
          </p:nvSpPr>
          <p:spPr bwMode="auto">
            <a:xfrm>
              <a:off x="8174038" y="3136900"/>
              <a:ext cx="3175" cy="6032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79" name="Freeform 24"/>
            <p:cNvSpPr>
              <a:spLocks/>
            </p:cNvSpPr>
            <p:nvPr/>
          </p:nvSpPr>
          <p:spPr bwMode="auto">
            <a:xfrm>
              <a:off x="8143875" y="3094038"/>
              <a:ext cx="66675" cy="55562"/>
            </a:xfrm>
            <a:custGeom>
              <a:avLst/>
              <a:gdLst>
                <a:gd name="T0" fmla="*/ 2147483647 w 112"/>
                <a:gd name="T1" fmla="*/ 0 h 113"/>
                <a:gd name="T2" fmla="*/ 2147483647 w 112"/>
                <a:gd name="T3" fmla="*/ 2147483647 h 113"/>
                <a:gd name="T4" fmla="*/ 0 w 112"/>
                <a:gd name="T5" fmla="*/ 2147483647 h 113"/>
                <a:gd name="T6" fmla="*/ 0 w 112"/>
                <a:gd name="T7" fmla="*/ 2147483647 h 113"/>
                <a:gd name="T8" fmla="*/ 2147483647 w 112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13"/>
                <a:gd name="T17" fmla="*/ 112 w 112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13">
                  <a:moveTo>
                    <a:pt x="56" y="0"/>
                  </a:moveTo>
                  <a:lnTo>
                    <a:pt x="112" y="113"/>
                  </a:lnTo>
                  <a:cubicBezTo>
                    <a:pt x="77" y="95"/>
                    <a:pt x="35" y="95"/>
                    <a:pt x="0" y="11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0" name="Freeform 25"/>
            <p:cNvSpPr>
              <a:spLocks/>
            </p:cNvSpPr>
            <p:nvPr/>
          </p:nvSpPr>
          <p:spPr bwMode="auto">
            <a:xfrm>
              <a:off x="8143875" y="3730625"/>
              <a:ext cx="66675" cy="52388"/>
            </a:xfrm>
            <a:custGeom>
              <a:avLst/>
              <a:gdLst>
                <a:gd name="T0" fmla="*/ 2147483647 w 112"/>
                <a:gd name="T1" fmla="*/ 2147483647 h 112"/>
                <a:gd name="T2" fmla="*/ 0 w 112"/>
                <a:gd name="T3" fmla="*/ 0 h 112"/>
                <a:gd name="T4" fmla="*/ 2147483647 w 112"/>
                <a:gd name="T5" fmla="*/ 0 h 112"/>
                <a:gd name="T6" fmla="*/ 2147483647 w 112"/>
                <a:gd name="T7" fmla="*/ 0 h 112"/>
                <a:gd name="T8" fmla="*/ 2147483647 w 112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12"/>
                <a:gd name="T17" fmla="*/ 112 w 112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12">
                  <a:moveTo>
                    <a:pt x="56" y="112"/>
                  </a:moveTo>
                  <a:lnTo>
                    <a:pt x="0" y="0"/>
                  </a:lnTo>
                  <a:cubicBezTo>
                    <a:pt x="35" y="17"/>
                    <a:pt x="77" y="17"/>
                    <a:pt x="112" y="0"/>
                  </a:cubicBezTo>
                  <a:lnTo>
                    <a:pt x="56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1" name="Line 26"/>
            <p:cNvSpPr>
              <a:spLocks noChangeShapeType="1"/>
            </p:cNvSpPr>
            <p:nvPr/>
          </p:nvSpPr>
          <p:spPr bwMode="auto">
            <a:xfrm>
              <a:off x="8499475" y="2089150"/>
              <a:ext cx="1588" cy="2143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82" name="Freeform 27"/>
            <p:cNvSpPr>
              <a:spLocks/>
            </p:cNvSpPr>
            <p:nvPr/>
          </p:nvSpPr>
          <p:spPr bwMode="auto">
            <a:xfrm>
              <a:off x="8462963" y="2046288"/>
              <a:ext cx="68262" cy="55562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0 w 113"/>
                <a:gd name="T7" fmla="*/ 2147483647 h 113"/>
                <a:gd name="T8" fmla="*/ 2147483647 w 113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6" y="0"/>
                  </a:moveTo>
                  <a:lnTo>
                    <a:pt x="113" y="113"/>
                  </a:lnTo>
                  <a:cubicBezTo>
                    <a:pt x="77" y="95"/>
                    <a:pt x="35" y="95"/>
                    <a:pt x="0" y="11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3" name="Freeform 28"/>
            <p:cNvSpPr>
              <a:spLocks/>
            </p:cNvSpPr>
            <p:nvPr/>
          </p:nvSpPr>
          <p:spPr bwMode="auto">
            <a:xfrm>
              <a:off x="8462963" y="2289175"/>
              <a:ext cx="68262" cy="57150"/>
            </a:xfrm>
            <a:custGeom>
              <a:avLst/>
              <a:gdLst>
                <a:gd name="T0" fmla="*/ 2147483647 w 113"/>
                <a:gd name="T1" fmla="*/ 2147483647 h 113"/>
                <a:gd name="T2" fmla="*/ 0 w 113"/>
                <a:gd name="T3" fmla="*/ 0 h 113"/>
                <a:gd name="T4" fmla="*/ 2147483647 w 113"/>
                <a:gd name="T5" fmla="*/ 0 h 113"/>
                <a:gd name="T6" fmla="*/ 2147483647 w 113"/>
                <a:gd name="T7" fmla="*/ 0 h 113"/>
                <a:gd name="T8" fmla="*/ 2147483647 w 113"/>
                <a:gd name="T9" fmla="*/ 2147483647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6" y="113"/>
                  </a:moveTo>
                  <a:lnTo>
                    <a:pt x="0" y="0"/>
                  </a:lnTo>
                  <a:cubicBezTo>
                    <a:pt x="35" y="18"/>
                    <a:pt x="77" y="18"/>
                    <a:pt x="113" y="0"/>
                  </a:cubicBezTo>
                  <a:lnTo>
                    <a:pt x="56" y="11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4" name="Line 30"/>
            <p:cNvSpPr>
              <a:spLocks noChangeShapeType="1"/>
            </p:cNvSpPr>
            <p:nvPr/>
          </p:nvSpPr>
          <p:spPr bwMode="auto">
            <a:xfrm>
              <a:off x="6838950" y="2082800"/>
              <a:ext cx="65088" cy="460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85" name="Freeform 31"/>
            <p:cNvSpPr>
              <a:spLocks/>
            </p:cNvSpPr>
            <p:nvPr/>
          </p:nvSpPr>
          <p:spPr bwMode="auto">
            <a:xfrm>
              <a:off x="6800850" y="2055813"/>
              <a:ext cx="69850" cy="57150"/>
            </a:xfrm>
            <a:custGeom>
              <a:avLst/>
              <a:gdLst>
                <a:gd name="T0" fmla="*/ 0 w 122"/>
                <a:gd name="T1" fmla="*/ 0 h 116"/>
                <a:gd name="T2" fmla="*/ 2147483647 w 122"/>
                <a:gd name="T3" fmla="*/ 2147483647 h 116"/>
                <a:gd name="T4" fmla="*/ 2147483647 w 122"/>
                <a:gd name="T5" fmla="*/ 2147483647 h 116"/>
                <a:gd name="T6" fmla="*/ 0 w 122"/>
                <a:gd name="T7" fmla="*/ 0 h 11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2"/>
                <a:gd name="T13" fmla="*/ 0 h 116"/>
                <a:gd name="T14" fmla="*/ 122 w 122"/>
                <a:gd name="T15" fmla="*/ 116 h 11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2" h="116">
                  <a:moveTo>
                    <a:pt x="0" y="0"/>
                  </a:moveTo>
                  <a:lnTo>
                    <a:pt x="122" y="30"/>
                  </a:lnTo>
                  <a:cubicBezTo>
                    <a:pt x="86" y="45"/>
                    <a:pt x="59" y="77"/>
                    <a:pt x="50" y="11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6" name="Freeform 32"/>
            <p:cNvSpPr>
              <a:spLocks noEditPoints="1"/>
            </p:cNvSpPr>
            <p:nvPr/>
          </p:nvSpPr>
          <p:spPr bwMode="auto">
            <a:xfrm>
              <a:off x="6899275" y="2122488"/>
              <a:ext cx="309563" cy="217487"/>
            </a:xfrm>
            <a:custGeom>
              <a:avLst/>
              <a:gdLst>
                <a:gd name="T0" fmla="*/ 2147483647 w 519"/>
                <a:gd name="T1" fmla="*/ 2147483647 h 440"/>
                <a:gd name="T2" fmla="*/ 2147483647 w 519"/>
                <a:gd name="T3" fmla="*/ 2147483647 h 440"/>
                <a:gd name="T4" fmla="*/ 2147483647 w 519"/>
                <a:gd name="T5" fmla="*/ 2147483647 h 440"/>
                <a:gd name="T6" fmla="*/ 2147483647 w 519"/>
                <a:gd name="T7" fmla="*/ 2147483647 h 440"/>
                <a:gd name="T8" fmla="*/ 2147483647 w 519"/>
                <a:gd name="T9" fmla="*/ 2147483647 h 440"/>
                <a:gd name="T10" fmla="*/ 2147483647 w 519"/>
                <a:gd name="T11" fmla="*/ 2147483647 h 440"/>
                <a:gd name="T12" fmla="*/ 2147483647 w 519"/>
                <a:gd name="T13" fmla="*/ 2147483647 h 440"/>
                <a:gd name="T14" fmla="*/ 2147483647 w 519"/>
                <a:gd name="T15" fmla="*/ 2147483647 h 440"/>
                <a:gd name="T16" fmla="*/ 2147483647 w 519"/>
                <a:gd name="T17" fmla="*/ 2147483647 h 440"/>
                <a:gd name="T18" fmla="*/ 2147483647 w 519"/>
                <a:gd name="T19" fmla="*/ 2147483647 h 440"/>
                <a:gd name="T20" fmla="*/ 2147483647 w 519"/>
                <a:gd name="T21" fmla="*/ 2147483647 h 440"/>
                <a:gd name="T22" fmla="*/ 2147483647 w 519"/>
                <a:gd name="T23" fmla="*/ 2147483647 h 440"/>
                <a:gd name="T24" fmla="*/ 2147483647 w 519"/>
                <a:gd name="T25" fmla="*/ 2147483647 h 440"/>
                <a:gd name="T26" fmla="*/ 2147483647 w 519"/>
                <a:gd name="T27" fmla="*/ 2147483647 h 440"/>
                <a:gd name="T28" fmla="*/ 2147483647 w 519"/>
                <a:gd name="T29" fmla="*/ 2147483647 h 440"/>
                <a:gd name="T30" fmla="*/ 2147483647 w 519"/>
                <a:gd name="T31" fmla="*/ 2147483647 h 440"/>
                <a:gd name="T32" fmla="*/ 2147483647 w 519"/>
                <a:gd name="T33" fmla="*/ 2147483647 h 440"/>
                <a:gd name="T34" fmla="*/ 2147483647 w 519"/>
                <a:gd name="T35" fmla="*/ 2147483647 h 440"/>
                <a:gd name="T36" fmla="*/ 2147483647 w 519"/>
                <a:gd name="T37" fmla="*/ 2147483647 h 440"/>
                <a:gd name="T38" fmla="*/ 2147483647 w 519"/>
                <a:gd name="T39" fmla="*/ 2147483647 h 440"/>
                <a:gd name="T40" fmla="*/ 2147483647 w 519"/>
                <a:gd name="T41" fmla="*/ 2147483647 h 440"/>
                <a:gd name="T42" fmla="*/ 2147483647 w 519"/>
                <a:gd name="T43" fmla="*/ 2147483647 h 440"/>
                <a:gd name="T44" fmla="*/ 2147483647 w 519"/>
                <a:gd name="T45" fmla="*/ 2147483647 h 440"/>
                <a:gd name="T46" fmla="*/ 2147483647 w 519"/>
                <a:gd name="T47" fmla="*/ 2147483647 h 440"/>
                <a:gd name="T48" fmla="*/ 2147483647 w 519"/>
                <a:gd name="T49" fmla="*/ 2147483647 h 440"/>
                <a:gd name="T50" fmla="*/ 2147483647 w 519"/>
                <a:gd name="T51" fmla="*/ 2147483647 h 440"/>
                <a:gd name="T52" fmla="*/ 2147483647 w 519"/>
                <a:gd name="T53" fmla="*/ 2147483647 h 440"/>
                <a:gd name="T54" fmla="*/ 2147483647 w 519"/>
                <a:gd name="T55" fmla="*/ 2147483647 h 440"/>
                <a:gd name="T56" fmla="*/ 2147483647 w 519"/>
                <a:gd name="T57" fmla="*/ 2147483647 h 440"/>
                <a:gd name="T58" fmla="*/ 2147483647 w 519"/>
                <a:gd name="T59" fmla="*/ 2147483647 h 440"/>
                <a:gd name="T60" fmla="*/ 2147483647 w 519"/>
                <a:gd name="T61" fmla="*/ 2147483647 h 440"/>
                <a:gd name="T62" fmla="*/ 2147483647 w 519"/>
                <a:gd name="T63" fmla="*/ 2147483647 h 440"/>
                <a:gd name="T64" fmla="*/ 2147483647 w 519"/>
                <a:gd name="T65" fmla="*/ 2147483647 h 440"/>
                <a:gd name="T66" fmla="*/ 2147483647 w 519"/>
                <a:gd name="T67" fmla="*/ 2147483647 h 440"/>
                <a:gd name="T68" fmla="*/ 2147483647 w 519"/>
                <a:gd name="T69" fmla="*/ 2147483647 h 440"/>
                <a:gd name="T70" fmla="*/ 2147483647 w 519"/>
                <a:gd name="T71" fmla="*/ 2147483647 h 440"/>
                <a:gd name="T72" fmla="*/ 2147483647 w 519"/>
                <a:gd name="T73" fmla="*/ 2147483647 h 440"/>
                <a:gd name="T74" fmla="*/ 2147483647 w 519"/>
                <a:gd name="T75" fmla="*/ 2147483647 h 440"/>
                <a:gd name="T76" fmla="*/ 2147483647 w 519"/>
                <a:gd name="T77" fmla="*/ 2147483647 h 440"/>
                <a:gd name="T78" fmla="*/ 2147483647 w 519"/>
                <a:gd name="T79" fmla="*/ 2147483647 h 440"/>
                <a:gd name="T80" fmla="*/ 2147483647 w 519"/>
                <a:gd name="T81" fmla="*/ 2147483647 h 440"/>
                <a:gd name="T82" fmla="*/ 2147483647 w 519"/>
                <a:gd name="T83" fmla="*/ 2147483647 h 440"/>
                <a:gd name="T84" fmla="*/ 2147483647 w 519"/>
                <a:gd name="T85" fmla="*/ 2147483647 h 440"/>
                <a:gd name="T86" fmla="*/ 2147483647 w 519"/>
                <a:gd name="T87" fmla="*/ 2147483647 h 440"/>
                <a:gd name="T88" fmla="*/ 2147483647 w 519"/>
                <a:gd name="T89" fmla="*/ 2147483647 h 440"/>
                <a:gd name="T90" fmla="*/ 2147483647 w 519"/>
                <a:gd name="T91" fmla="*/ 2147483647 h 440"/>
                <a:gd name="T92" fmla="*/ 2147483647 w 519"/>
                <a:gd name="T93" fmla="*/ 2147483647 h 440"/>
                <a:gd name="T94" fmla="*/ 2147483647 w 519"/>
                <a:gd name="T95" fmla="*/ 2147483647 h 440"/>
                <a:gd name="T96" fmla="*/ 2147483647 w 519"/>
                <a:gd name="T97" fmla="*/ 2147483647 h 440"/>
                <a:gd name="T98" fmla="*/ 2147483647 w 519"/>
                <a:gd name="T99" fmla="*/ 2147483647 h 440"/>
                <a:gd name="T100" fmla="*/ 2147483647 w 519"/>
                <a:gd name="T101" fmla="*/ 2147483647 h 440"/>
                <a:gd name="T102" fmla="*/ 2147483647 w 519"/>
                <a:gd name="T103" fmla="*/ 2147483647 h 440"/>
                <a:gd name="T104" fmla="*/ 2147483647 w 519"/>
                <a:gd name="T105" fmla="*/ 2147483647 h 440"/>
                <a:gd name="T106" fmla="*/ 2147483647 w 519"/>
                <a:gd name="T107" fmla="*/ 2147483647 h 440"/>
                <a:gd name="T108" fmla="*/ 2147483647 w 519"/>
                <a:gd name="T109" fmla="*/ 2147483647 h 440"/>
                <a:gd name="T110" fmla="*/ 2147483647 w 519"/>
                <a:gd name="T111" fmla="*/ 2147483647 h 440"/>
                <a:gd name="T112" fmla="*/ 2147483647 w 519"/>
                <a:gd name="T113" fmla="*/ 2147483647 h 440"/>
                <a:gd name="T114" fmla="*/ 2147483647 w 519"/>
                <a:gd name="T115" fmla="*/ 2147483647 h 440"/>
                <a:gd name="T116" fmla="*/ 2147483647 w 519"/>
                <a:gd name="T117" fmla="*/ 2147483647 h 440"/>
                <a:gd name="T118" fmla="*/ 2147483647 w 519"/>
                <a:gd name="T119" fmla="*/ 2147483647 h 440"/>
                <a:gd name="T120" fmla="*/ 2147483647 w 519"/>
                <a:gd name="T121" fmla="*/ 2147483647 h 440"/>
                <a:gd name="T122" fmla="*/ 2147483647 w 519"/>
                <a:gd name="T123" fmla="*/ 2147483647 h 440"/>
                <a:gd name="T124" fmla="*/ 2147483647 w 519"/>
                <a:gd name="T125" fmla="*/ 2147483647 h 440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519"/>
                <a:gd name="T190" fmla="*/ 0 h 440"/>
                <a:gd name="T191" fmla="*/ 519 w 519"/>
                <a:gd name="T192" fmla="*/ 440 h 440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519" h="440">
                  <a:moveTo>
                    <a:pt x="23" y="5"/>
                  </a:moveTo>
                  <a:lnTo>
                    <a:pt x="43" y="21"/>
                  </a:lnTo>
                  <a:cubicBezTo>
                    <a:pt x="48" y="26"/>
                    <a:pt x="49" y="34"/>
                    <a:pt x="44" y="39"/>
                  </a:cubicBezTo>
                  <a:cubicBezTo>
                    <a:pt x="40" y="44"/>
                    <a:pt x="32" y="45"/>
                    <a:pt x="26" y="41"/>
                  </a:cubicBezTo>
                  <a:lnTo>
                    <a:pt x="7" y="24"/>
                  </a:lnTo>
                  <a:cubicBezTo>
                    <a:pt x="1" y="20"/>
                    <a:pt x="0" y="12"/>
                    <a:pt x="5" y="6"/>
                  </a:cubicBezTo>
                  <a:cubicBezTo>
                    <a:pt x="10" y="1"/>
                    <a:pt x="18" y="0"/>
                    <a:pt x="23" y="5"/>
                  </a:cubicBezTo>
                  <a:close/>
                  <a:moveTo>
                    <a:pt x="82" y="54"/>
                  </a:moveTo>
                  <a:lnTo>
                    <a:pt x="101" y="70"/>
                  </a:lnTo>
                  <a:cubicBezTo>
                    <a:pt x="107" y="75"/>
                    <a:pt x="108" y="83"/>
                    <a:pt x="103" y="88"/>
                  </a:cubicBezTo>
                  <a:cubicBezTo>
                    <a:pt x="98" y="94"/>
                    <a:pt x="90" y="95"/>
                    <a:pt x="85" y="90"/>
                  </a:cubicBezTo>
                  <a:lnTo>
                    <a:pt x="65" y="74"/>
                  </a:lnTo>
                  <a:cubicBezTo>
                    <a:pt x="60" y="69"/>
                    <a:pt x="59" y="61"/>
                    <a:pt x="64" y="55"/>
                  </a:cubicBezTo>
                  <a:cubicBezTo>
                    <a:pt x="68" y="50"/>
                    <a:pt x="76" y="49"/>
                    <a:pt x="82" y="54"/>
                  </a:cubicBezTo>
                  <a:close/>
                  <a:moveTo>
                    <a:pt x="141" y="103"/>
                  </a:moveTo>
                  <a:lnTo>
                    <a:pt x="160" y="120"/>
                  </a:lnTo>
                  <a:cubicBezTo>
                    <a:pt x="166" y="124"/>
                    <a:pt x="166" y="132"/>
                    <a:pt x="162" y="138"/>
                  </a:cubicBezTo>
                  <a:cubicBezTo>
                    <a:pt x="157" y="143"/>
                    <a:pt x="149" y="144"/>
                    <a:pt x="144" y="139"/>
                  </a:cubicBezTo>
                  <a:lnTo>
                    <a:pt x="124" y="123"/>
                  </a:lnTo>
                  <a:cubicBezTo>
                    <a:pt x="119" y="118"/>
                    <a:pt x="118" y="110"/>
                    <a:pt x="123" y="105"/>
                  </a:cubicBezTo>
                  <a:cubicBezTo>
                    <a:pt x="127" y="99"/>
                    <a:pt x="135" y="99"/>
                    <a:pt x="141" y="103"/>
                  </a:cubicBezTo>
                  <a:close/>
                  <a:moveTo>
                    <a:pt x="200" y="153"/>
                  </a:moveTo>
                  <a:lnTo>
                    <a:pt x="219" y="169"/>
                  </a:lnTo>
                  <a:cubicBezTo>
                    <a:pt x="225" y="174"/>
                    <a:pt x="225" y="182"/>
                    <a:pt x="221" y="187"/>
                  </a:cubicBezTo>
                  <a:cubicBezTo>
                    <a:pt x="216" y="193"/>
                    <a:pt x="208" y="193"/>
                    <a:pt x="203" y="189"/>
                  </a:cubicBezTo>
                  <a:lnTo>
                    <a:pt x="183" y="172"/>
                  </a:lnTo>
                  <a:cubicBezTo>
                    <a:pt x="178" y="168"/>
                    <a:pt x="177" y="160"/>
                    <a:pt x="181" y="154"/>
                  </a:cubicBezTo>
                  <a:cubicBezTo>
                    <a:pt x="186" y="149"/>
                    <a:pt x="194" y="148"/>
                    <a:pt x="200" y="153"/>
                  </a:cubicBezTo>
                  <a:close/>
                  <a:moveTo>
                    <a:pt x="258" y="202"/>
                  </a:moveTo>
                  <a:lnTo>
                    <a:pt x="278" y="218"/>
                  </a:lnTo>
                  <a:cubicBezTo>
                    <a:pt x="283" y="223"/>
                    <a:pt x="284" y="231"/>
                    <a:pt x="280" y="236"/>
                  </a:cubicBezTo>
                  <a:cubicBezTo>
                    <a:pt x="275" y="242"/>
                    <a:pt x="267" y="243"/>
                    <a:pt x="261" y="238"/>
                  </a:cubicBezTo>
                  <a:lnTo>
                    <a:pt x="242" y="222"/>
                  </a:lnTo>
                  <a:cubicBezTo>
                    <a:pt x="236" y="217"/>
                    <a:pt x="236" y="209"/>
                    <a:pt x="240" y="204"/>
                  </a:cubicBezTo>
                  <a:cubicBezTo>
                    <a:pt x="245" y="198"/>
                    <a:pt x="253" y="197"/>
                    <a:pt x="258" y="202"/>
                  </a:cubicBezTo>
                  <a:close/>
                  <a:moveTo>
                    <a:pt x="317" y="251"/>
                  </a:moveTo>
                  <a:lnTo>
                    <a:pt x="337" y="268"/>
                  </a:lnTo>
                  <a:cubicBezTo>
                    <a:pt x="342" y="272"/>
                    <a:pt x="343" y="280"/>
                    <a:pt x="338" y="286"/>
                  </a:cubicBezTo>
                  <a:cubicBezTo>
                    <a:pt x="334" y="291"/>
                    <a:pt x="326" y="292"/>
                    <a:pt x="320" y="287"/>
                  </a:cubicBezTo>
                  <a:lnTo>
                    <a:pt x="301" y="271"/>
                  </a:lnTo>
                  <a:cubicBezTo>
                    <a:pt x="295" y="266"/>
                    <a:pt x="295" y="258"/>
                    <a:pt x="299" y="253"/>
                  </a:cubicBezTo>
                  <a:cubicBezTo>
                    <a:pt x="304" y="248"/>
                    <a:pt x="312" y="247"/>
                    <a:pt x="317" y="251"/>
                  </a:cubicBezTo>
                  <a:close/>
                  <a:moveTo>
                    <a:pt x="376" y="301"/>
                  </a:moveTo>
                  <a:lnTo>
                    <a:pt x="396" y="317"/>
                  </a:lnTo>
                  <a:cubicBezTo>
                    <a:pt x="401" y="322"/>
                    <a:pt x="402" y="330"/>
                    <a:pt x="397" y="335"/>
                  </a:cubicBezTo>
                  <a:cubicBezTo>
                    <a:pt x="393" y="341"/>
                    <a:pt x="385" y="341"/>
                    <a:pt x="379" y="337"/>
                  </a:cubicBezTo>
                  <a:lnTo>
                    <a:pt x="360" y="320"/>
                  </a:lnTo>
                  <a:cubicBezTo>
                    <a:pt x="354" y="316"/>
                    <a:pt x="353" y="308"/>
                    <a:pt x="358" y="302"/>
                  </a:cubicBezTo>
                  <a:cubicBezTo>
                    <a:pt x="363" y="297"/>
                    <a:pt x="371" y="296"/>
                    <a:pt x="376" y="301"/>
                  </a:cubicBezTo>
                  <a:close/>
                  <a:moveTo>
                    <a:pt x="435" y="350"/>
                  </a:moveTo>
                  <a:lnTo>
                    <a:pt x="454" y="367"/>
                  </a:lnTo>
                  <a:cubicBezTo>
                    <a:pt x="460" y="371"/>
                    <a:pt x="461" y="379"/>
                    <a:pt x="456" y="385"/>
                  </a:cubicBezTo>
                  <a:cubicBezTo>
                    <a:pt x="451" y="390"/>
                    <a:pt x="443" y="391"/>
                    <a:pt x="438" y="386"/>
                  </a:cubicBezTo>
                  <a:lnTo>
                    <a:pt x="418" y="370"/>
                  </a:lnTo>
                  <a:cubicBezTo>
                    <a:pt x="413" y="365"/>
                    <a:pt x="412" y="357"/>
                    <a:pt x="417" y="352"/>
                  </a:cubicBezTo>
                  <a:cubicBezTo>
                    <a:pt x="421" y="346"/>
                    <a:pt x="429" y="346"/>
                    <a:pt x="435" y="350"/>
                  </a:cubicBezTo>
                  <a:close/>
                  <a:moveTo>
                    <a:pt x="494" y="399"/>
                  </a:moveTo>
                  <a:lnTo>
                    <a:pt x="513" y="416"/>
                  </a:lnTo>
                  <a:cubicBezTo>
                    <a:pt x="519" y="420"/>
                    <a:pt x="519" y="429"/>
                    <a:pt x="515" y="434"/>
                  </a:cubicBezTo>
                  <a:cubicBezTo>
                    <a:pt x="510" y="439"/>
                    <a:pt x="502" y="440"/>
                    <a:pt x="497" y="436"/>
                  </a:cubicBezTo>
                  <a:lnTo>
                    <a:pt x="477" y="419"/>
                  </a:lnTo>
                  <a:cubicBezTo>
                    <a:pt x="472" y="415"/>
                    <a:pt x="471" y="406"/>
                    <a:pt x="476" y="401"/>
                  </a:cubicBezTo>
                  <a:cubicBezTo>
                    <a:pt x="480" y="396"/>
                    <a:pt x="488" y="395"/>
                    <a:pt x="494" y="39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7" name="Line 33"/>
            <p:cNvSpPr>
              <a:spLocks noChangeShapeType="1"/>
            </p:cNvSpPr>
            <p:nvPr/>
          </p:nvSpPr>
          <p:spPr bwMode="auto">
            <a:xfrm flipH="1">
              <a:off x="6715125" y="2084388"/>
              <a:ext cx="33338" cy="4603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88" name="Freeform 34"/>
            <p:cNvSpPr>
              <a:spLocks/>
            </p:cNvSpPr>
            <p:nvPr/>
          </p:nvSpPr>
          <p:spPr bwMode="auto">
            <a:xfrm>
              <a:off x="6710363" y="2046288"/>
              <a:ext cx="61912" cy="65087"/>
            </a:xfrm>
            <a:custGeom>
              <a:avLst/>
              <a:gdLst>
                <a:gd name="T0" fmla="*/ 2147483647 w 105"/>
                <a:gd name="T1" fmla="*/ 0 h 125"/>
                <a:gd name="T2" fmla="*/ 2147483647 w 105"/>
                <a:gd name="T3" fmla="*/ 2147483647 h 125"/>
                <a:gd name="T4" fmla="*/ 0 w 105"/>
                <a:gd name="T5" fmla="*/ 2147483647 h 125"/>
                <a:gd name="T6" fmla="*/ 0 w 105"/>
                <a:gd name="T7" fmla="*/ 2147483647 h 125"/>
                <a:gd name="T8" fmla="*/ 2147483647 w 105"/>
                <a:gd name="T9" fmla="*/ 0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5"/>
                <a:gd name="T16" fmla="*/ 0 h 125"/>
                <a:gd name="T17" fmla="*/ 105 w 105"/>
                <a:gd name="T18" fmla="*/ 125 h 1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5" h="125">
                  <a:moveTo>
                    <a:pt x="105" y="0"/>
                  </a:moveTo>
                  <a:lnTo>
                    <a:pt x="97" y="125"/>
                  </a:lnTo>
                  <a:cubicBezTo>
                    <a:pt x="75" y="92"/>
                    <a:pt x="39" y="71"/>
                    <a:pt x="0" y="69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89" name="Freeform 35"/>
            <p:cNvSpPr>
              <a:spLocks noEditPoints="1"/>
            </p:cNvSpPr>
            <p:nvPr/>
          </p:nvSpPr>
          <p:spPr bwMode="auto">
            <a:xfrm>
              <a:off x="6624638" y="2097088"/>
              <a:ext cx="115887" cy="158750"/>
            </a:xfrm>
            <a:custGeom>
              <a:avLst/>
              <a:gdLst>
                <a:gd name="T0" fmla="*/ 2147483647 w 196"/>
                <a:gd name="T1" fmla="*/ 2147483647 h 317"/>
                <a:gd name="T2" fmla="*/ 2147483647 w 196"/>
                <a:gd name="T3" fmla="*/ 2147483647 h 317"/>
                <a:gd name="T4" fmla="*/ 2147483647 w 196"/>
                <a:gd name="T5" fmla="*/ 2147483647 h 317"/>
                <a:gd name="T6" fmla="*/ 2147483647 w 196"/>
                <a:gd name="T7" fmla="*/ 2147483647 h 317"/>
                <a:gd name="T8" fmla="*/ 2147483647 w 196"/>
                <a:gd name="T9" fmla="*/ 2147483647 h 317"/>
                <a:gd name="T10" fmla="*/ 2147483647 w 196"/>
                <a:gd name="T11" fmla="*/ 2147483647 h 317"/>
                <a:gd name="T12" fmla="*/ 2147483647 w 196"/>
                <a:gd name="T13" fmla="*/ 2147483647 h 317"/>
                <a:gd name="T14" fmla="*/ 2147483647 w 196"/>
                <a:gd name="T15" fmla="*/ 2147483647 h 317"/>
                <a:gd name="T16" fmla="*/ 2147483647 w 196"/>
                <a:gd name="T17" fmla="*/ 2147483647 h 317"/>
                <a:gd name="T18" fmla="*/ 2147483647 w 196"/>
                <a:gd name="T19" fmla="*/ 2147483647 h 317"/>
                <a:gd name="T20" fmla="*/ 2147483647 w 196"/>
                <a:gd name="T21" fmla="*/ 2147483647 h 317"/>
                <a:gd name="T22" fmla="*/ 2147483647 w 196"/>
                <a:gd name="T23" fmla="*/ 2147483647 h 317"/>
                <a:gd name="T24" fmla="*/ 2147483647 w 196"/>
                <a:gd name="T25" fmla="*/ 2147483647 h 317"/>
                <a:gd name="T26" fmla="*/ 2147483647 w 196"/>
                <a:gd name="T27" fmla="*/ 2147483647 h 317"/>
                <a:gd name="T28" fmla="*/ 2147483647 w 196"/>
                <a:gd name="T29" fmla="*/ 2147483647 h 317"/>
                <a:gd name="T30" fmla="*/ 2147483647 w 196"/>
                <a:gd name="T31" fmla="*/ 2147483647 h 317"/>
                <a:gd name="T32" fmla="*/ 2147483647 w 196"/>
                <a:gd name="T33" fmla="*/ 2147483647 h 317"/>
                <a:gd name="T34" fmla="*/ 2147483647 w 196"/>
                <a:gd name="T35" fmla="*/ 2147483647 h 317"/>
                <a:gd name="T36" fmla="*/ 2147483647 w 196"/>
                <a:gd name="T37" fmla="*/ 2147483647 h 317"/>
                <a:gd name="T38" fmla="*/ 2147483647 w 196"/>
                <a:gd name="T39" fmla="*/ 2147483647 h 317"/>
                <a:gd name="T40" fmla="*/ 2147483647 w 196"/>
                <a:gd name="T41" fmla="*/ 2147483647 h 317"/>
                <a:gd name="T42" fmla="*/ 2147483647 w 196"/>
                <a:gd name="T43" fmla="*/ 2147483647 h 317"/>
                <a:gd name="T44" fmla="*/ 2147483647 w 196"/>
                <a:gd name="T45" fmla="*/ 2147483647 h 317"/>
                <a:gd name="T46" fmla="*/ 2147483647 w 196"/>
                <a:gd name="T47" fmla="*/ 2147483647 h 317"/>
                <a:gd name="T48" fmla="*/ 2147483647 w 196"/>
                <a:gd name="T49" fmla="*/ 2147483647 h 317"/>
                <a:gd name="T50" fmla="*/ 2147483647 w 196"/>
                <a:gd name="T51" fmla="*/ 2147483647 h 317"/>
                <a:gd name="T52" fmla="*/ 2147483647 w 196"/>
                <a:gd name="T53" fmla="*/ 2147483647 h 317"/>
                <a:gd name="T54" fmla="*/ 2147483647 w 196"/>
                <a:gd name="T55" fmla="*/ 2147483647 h 317"/>
                <a:gd name="T56" fmla="*/ 2147483647 w 196"/>
                <a:gd name="T57" fmla="*/ 2147483647 h 317"/>
                <a:gd name="T58" fmla="*/ 2147483647 w 196"/>
                <a:gd name="T59" fmla="*/ 2147483647 h 317"/>
                <a:gd name="T60" fmla="*/ 2147483647 w 196"/>
                <a:gd name="T61" fmla="*/ 2147483647 h 317"/>
                <a:gd name="T62" fmla="*/ 2147483647 w 196"/>
                <a:gd name="T63" fmla="*/ 2147483647 h 317"/>
                <a:gd name="T64" fmla="*/ 2147483647 w 196"/>
                <a:gd name="T65" fmla="*/ 2147483647 h 317"/>
                <a:gd name="T66" fmla="*/ 2147483647 w 196"/>
                <a:gd name="T67" fmla="*/ 2147483647 h 317"/>
                <a:gd name="T68" fmla="*/ 2147483647 w 196"/>
                <a:gd name="T69" fmla="*/ 2147483647 h 317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96"/>
                <a:gd name="T106" fmla="*/ 0 h 317"/>
                <a:gd name="T107" fmla="*/ 196 w 196"/>
                <a:gd name="T108" fmla="*/ 317 h 317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96" h="317">
                  <a:moveTo>
                    <a:pt x="193" y="21"/>
                  </a:moveTo>
                  <a:lnTo>
                    <a:pt x="180" y="43"/>
                  </a:lnTo>
                  <a:cubicBezTo>
                    <a:pt x="176" y="49"/>
                    <a:pt x="168" y="51"/>
                    <a:pt x="162" y="47"/>
                  </a:cubicBezTo>
                  <a:cubicBezTo>
                    <a:pt x="156" y="44"/>
                    <a:pt x="154" y="36"/>
                    <a:pt x="158" y="30"/>
                  </a:cubicBezTo>
                  <a:lnTo>
                    <a:pt x="170" y="8"/>
                  </a:lnTo>
                  <a:cubicBezTo>
                    <a:pt x="174" y="2"/>
                    <a:pt x="182" y="0"/>
                    <a:pt x="188" y="3"/>
                  </a:cubicBezTo>
                  <a:cubicBezTo>
                    <a:pt x="194" y="7"/>
                    <a:pt x="196" y="14"/>
                    <a:pt x="193" y="21"/>
                  </a:cubicBezTo>
                  <a:close/>
                  <a:moveTo>
                    <a:pt x="154" y="87"/>
                  </a:moveTo>
                  <a:lnTo>
                    <a:pt x="141" y="109"/>
                  </a:lnTo>
                  <a:cubicBezTo>
                    <a:pt x="138" y="115"/>
                    <a:pt x="130" y="117"/>
                    <a:pt x="124" y="114"/>
                  </a:cubicBezTo>
                  <a:cubicBezTo>
                    <a:pt x="118" y="110"/>
                    <a:pt x="116" y="103"/>
                    <a:pt x="119" y="96"/>
                  </a:cubicBezTo>
                  <a:lnTo>
                    <a:pt x="132" y="74"/>
                  </a:lnTo>
                  <a:cubicBezTo>
                    <a:pt x="136" y="68"/>
                    <a:pt x="143" y="66"/>
                    <a:pt x="149" y="70"/>
                  </a:cubicBezTo>
                  <a:cubicBezTo>
                    <a:pt x="156" y="73"/>
                    <a:pt x="158" y="81"/>
                    <a:pt x="154" y="87"/>
                  </a:cubicBezTo>
                  <a:close/>
                  <a:moveTo>
                    <a:pt x="116" y="154"/>
                  </a:moveTo>
                  <a:lnTo>
                    <a:pt x="103" y="176"/>
                  </a:lnTo>
                  <a:cubicBezTo>
                    <a:pt x="99" y="182"/>
                    <a:pt x="92" y="184"/>
                    <a:pt x="85" y="180"/>
                  </a:cubicBezTo>
                  <a:cubicBezTo>
                    <a:pt x="79" y="177"/>
                    <a:pt x="77" y="169"/>
                    <a:pt x="81" y="163"/>
                  </a:cubicBezTo>
                  <a:lnTo>
                    <a:pt x="94" y="141"/>
                  </a:lnTo>
                  <a:cubicBezTo>
                    <a:pt x="97" y="135"/>
                    <a:pt x="105" y="133"/>
                    <a:pt x="111" y="136"/>
                  </a:cubicBezTo>
                  <a:cubicBezTo>
                    <a:pt x="117" y="140"/>
                    <a:pt x="119" y="147"/>
                    <a:pt x="116" y="154"/>
                  </a:cubicBezTo>
                  <a:close/>
                  <a:moveTo>
                    <a:pt x="77" y="220"/>
                  </a:moveTo>
                  <a:lnTo>
                    <a:pt x="65" y="242"/>
                  </a:lnTo>
                  <a:cubicBezTo>
                    <a:pt x="61" y="248"/>
                    <a:pt x="53" y="250"/>
                    <a:pt x="47" y="247"/>
                  </a:cubicBezTo>
                  <a:cubicBezTo>
                    <a:pt x="41" y="243"/>
                    <a:pt x="39" y="236"/>
                    <a:pt x="42" y="229"/>
                  </a:cubicBezTo>
                  <a:lnTo>
                    <a:pt x="55" y="207"/>
                  </a:lnTo>
                  <a:cubicBezTo>
                    <a:pt x="59" y="201"/>
                    <a:pt x="67" y="199"/>
                    <a:pt x="73" y="203"/>
                  </a:cubicBezTo>
                  <a:cubicBezTo>
                    <a:pt x="79" y="206"/>
                    <a:pt x="81" y="214"/>
                    <a:pt x="77" y="220"/>
                  </a:cubicBezTo>
                  <a:close/>
                  <a:moveTo>
                    <a:pt x="39" y="287"/>
                  </a:moveTo>
                  <a:lnTo>
                    <a:pt x="26" y="309"/>
                  </a:lnTo>
                  <a:cubicBezTo>
                    <a:pt x="23" y="315"/>
                    <a:pt x="15" y="317"/>
                    <a:pt x="9" y="313"/>
                  </a:cubicBezTo>
                  <a:cubicBezTo>
                    <a:pt x="3" y="310"/>
                    <a:pt x="0" y="302"/>
                    <a:pt x="4" y="296"/>
                  </a:cubicBezTo>
                  <a:lnTo>
                    <a:pt x="17" y="274"/>
                  </a:lnTo>
                  <a:cubicBezTo>
                    <a:pt x="20" y="268"/>
                    <a:pt x="28" y="266"/>
                    <a:pt x="34" y="269"/>
                  </a:cubicBezTo>
                  <a:cubicBezTo>
                    <a:pt x="40" y="273"/>
                    <a:pt x="42" y="280"/>
                    <a:pt x="39" y="28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0" name="Line 36"/>
            <p:cNvSpPr>
              <a:spLocks noChangeShapeType="1"/>
            </p:cNvSpPr>
            <p:nvPr/>
          </p:nvSpPr>
          <p:spPr bwMode="auto">
            <a:xfrm>
              <a:off x="6783388" y="2090738"/>
              <a:ext cx="0" cy="5397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1" name="Freeform 37"/>
            <p:cNvSpPr>
              <a:spLocks/>
            </p:cNvSpPr>
            <p:nvPr/>
          </p:nvSpPr>
          <p:spPr bwMode="auto">
            <a:xfrm>
              <a:off x="6750050" y="2046288"/>
              <a:ext cx="66675" cy="58737"/>
            </a:xfrm>
            <a:custGeom>
              <a:avLst/>
              <a:gdLst>
                <a:gd name="T0" fmla="*/ 2147483647 w 113"/>
                <a:gd name="T1" fmla="*/ 0 h 112"/>
                <a:gd name="T2" fmla="*/ 2147483647 w 113"/>
                <a:gd name="T3" fmla="*/ 2147483647 h 112"/>
                <a:gd name="T4" fmla="*/ 0 w 113"/>
                <a:gd name="T5" fmla="*/ 2147483647 h 112"/>
                <a:gd name="T6" fmla="*/ 0 w 113"/>
                <a:gd name="T7" fmla="*/ 2147483647 h 112"/>
                <a:gd name="T8" fmla="*/ 2147483647 w 113"/>
                <a:gd name="T9" fmla="*/ 0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2"/>
                <a:gd name="T17" fmla="*/ 113 w 113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2">
                  <a:moveTo>
                    <a:pt x="56" y="0"/>
                  </a:moveTo>
                  <a:lnTo>
                    <a:pt x="113" y="112"/>
                  </a:lnTo>
                  <a:cubicBezTo>
                    <a:pt x="77" y="95"/>
                    <a:pt x="35" y="95"/>
                    <a:pt x="0" y="112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2" name="Freeform 38"/>
            <p:cNvSpPr>
              <a:spLocks noEditPoints="1"/>
            </p:cNvSpPr>
            <p:nvPr/>
          </p:nvSpPr>
          <p:spPr bwMode="auto">
            <a:xfrm>
              <a:off x="6761163" y="2108200"/>
              <a:ext cx="15875" cy="177800"/>
            </a:xfrm>
            <a:custGeom>
              <a:avLst/>
              <a:gdLst>
                <a:gd name="T0" fmla="*/ 2147483647 w 26"/>
                <a:gd name="T1" fmla="*/ 2147483647 h 359"/>
                <a:gd name="T2" fmla="*/ 2147483647 w 26"/>
                <a:gd name="T3" fmla="*/ 2147483647 h 359"/>
                <a:gd name="T4" fmla="*/ 2147483647 w 26"/>
                <a:gd name="T5" fmla="*/ 2147483647 h 359"/>
                <a:gd name="T6" fmla="*/ 0 w 26"/>
                <a:gd name="T7" fmla="*/ 2147483647 h 359"/>
                <a:gd name="T8" fmla="*/ 0 w 26"/>
                <a:gd name="T9" fmla="*/ 2147483647 h 359"/>
                <a:gd name="T10" fmla="*/ 2147483647 w 26"/>
                <a:gd name="T11" fmla="*/ 0 h 359"/>
                <a:gd name="T12" fmla="*/ 2147483647 w 26"/>
                <a:gd name="T13" fmla="*/ 2147483647 h 359"/>
                <a:gd name="T14" fmla="*/ 2147483647 w 26"/>
                <a:gd name="T15" fmla="*/ 2147483647 h 359"/>
                <a:gd name="T16" fmla="*/ 2147483647 w 26"/>
                <a:gd name="T17" fmla="*/ 2147483647 h 359"/>
                <a:gd name="T18" fmla="*/ 2147483647 w 26"/>
                <a:gd name="T19" fmla="*/ 2147483647 h 359"/>
                <a:gd name="T20" fmla="*/ 0 w 26"/>
                <a:gd name="T21" fmla="*/ 2147483647 h 359"/>
                <a:gd name="T22" fmla="*/ 0 w 26"/>
                <a:gd name="T23" fmla="*/ 2147483647 h 359"/>
                <a:gd name="T24" fmla="*/ 2147483647 w 26"/>
                <a:gd name="T25" fmla="*/ 2147483647 h 359"/>
                <a:gd name="T26" fmla="*/ 2147483647 w 26"/>
                <a:gd name="T27" fmla="*/ 2147483647 h 359"/>
                <a:gd name="T28" fmla="*/ 2147483647 w 26"/>
                <a:gd name="T29" fmla="*/ 2147483647 h 359"/>
                <a:gd name="T30" fmla="*/ 2147483647 w 26"/>
                <a:gd name="T31" fmla="*/ 2147483647 h 359"/>
                <a:gd name="T32" fmla="*/ 2147483647 w 26"/>
                <a:gd name="T33" fmla="*/ 2147483647 h 359"/>
                <a:gd name="T34" fmla="*/ 0 w 26"/>
                <a:gd name="T35" fmla="*/ 2147483647 h 359"/>
                <a:gd name="T36" fmla="*/ 0 w 26"/>
                <a:gd name="T37" fmla="*/ 2147483647 h 359"/>
                <a:gd name="T38" fmla="*/ 2147483647 w 26"/>
                <a:gd name="T39" fmla="*/ 2147483647 h 359"/>
                <a:gd name="T40" fmla="*/ 2147483647 w 26"/>
                <a:gd name="T41" fmla="*/ 2147483647 h 359"/>
                <a:gd name="T42" fmla="*/ 2147483647 w 26"/>
                <a:gd name="T43" fmla="*/ 2147483647 h 359"/>
                <a:gd name="T44" fmla="*/ 2147483647 w 26"/>
                <a:gd name="T45" fmla="*/ 2147483647 h 359"/>
                <a:gd name="T46" fmla="*/ 2147483647 w 26"/>
                <a:gd name="T47" fmla="*/ 2147483647 h 359"/>
                <a:gd name="T48" fmla="*/ 0 w 26"/>
                <a:gd name="T49" fmla="*/ 2147483647 h 359"/>
                <a:gd name="T50" fmla="*/ 0 w 26"/>
                <a:gd name="T51" fmla="*/ 2147483647 h 359"/>
                <a:gd name="T52" fmla="*/ 2147483647 w 26"/>
                <a:gd name="T53" fmla="*/ 2147483647 h 359"/>
                <a:gd name="T54" fmla="*/ 2147483647 w 26"/>
                <a:gd name="T55" fmla="*/ 2147483647 h 359"/>
                <a:gd name="T56" fmla="*/ 2147483647 w 26"/>
                <a:gd name="T57" fmla="*/ 2147483647 h 359"/>
                <a:gd name="T58" fmla="*/ 2147483647 w 26"/>
                <a:gd name="T59" fmla="*/ 2147483647 h 359"/>
                <a:gd name="T60" fmla="*/ 2147483647 w 26"/>
                <a:gd name="T61" fmla="*/ 2147483647 h 359"/>
                <a:gd name="T62" fmla="*/ 0 w 26"/>
                <a:gd name="T63" fmla="*/ 2147483647 h 359"/>
                <a:gd name="T64" fmla="*/ 0 w 26"/>
                <a:gd name="T65" fmla="*/ 2147483647 h 359"/>
                <a:gd name="T66" fmla="*/ 2147483647 w 26"/>
                <a:gd name="T67" fmla="*/ 2147483647 h 359"/>
                <a:gd name="T68" fmla="*/ 2147483647 w 26"/>
                <a:gd name="T69" fmla="*/ 2147483647 h 359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26"/>
                <a:gd name="T106" fmla="*/ 0 h 359"/>
                <a:gd name="T107" fmla="*/ 26 w 26"/>
                <a:gd name="T108" fmla="*/ 359 h 359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26" h="359">
                  <a:moveTo>
                    <a:pt x="26" y="13"/>
                  </a:moveTo>
                  <a:lnTo>
                    <a:pt x="26" y="39"/>
                  </a:lnTo>
                  <a:cubicBezTo>
                    <a:pt x="26" y="46"/>
                    <a:pt x="20" y="52"/>
                    <a:pt x="13" y="52"/>
                  </a:cubicBezTo>
                  <a:cubicBezTo>
                    <a:pt x="6" y="52"/>
                    <a:pt x="0" y="46"/>
                    <a:pt x="0" y="39"/>
                  </a:cubicBezTo>
                  <a:lnTo>
                    <a:pt x="0" y="13"/>
                  </a:ln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lose/>
                  <a:moveTo>
                    <a:pt x="26" y="90"/>
                  </a:moveTo>
                  <a:lnTo>
                    <a:pt x="26" y="116"/>
                  </a:lnTo>
                  <a:cubicBezTo>
                    <a:pt x="26" y="123"/>
                    <a:pt x="20" y="128"/>
                    <a:pt x="13" y="128"/>
                  </a:cubicBezTo>
                  <a:cubicBezTo>
                    <a:pt x="6" y="128"/>
                    <a:pt x="0" y="123"/>
                    <a:pt x="0" y="116"/>
                  </a:cubicBezTo>
                  <a:lnTo>
                    <a:pt x="0" y="90"/>
                  </a:lnTo>
                  <a:cubicBezTo>
                    <a:pt x="0" y="83"/>
                    <a:pt x="6" y="77"/>
                    <a:pt x="13" y="77"/>
                  </a:cubicBezTo>
                  <a:cubicBezTo>
                    <a:pt x="20" y="77"/>
                    <a:pt x="26" y="83"/>
                    <a:pt x="26" y="90"/>
                  </a:cubicBezTo>
                  <a:close/>
                  <a:moveTo>
                    <a:pt x="26" y="167"/>
                  </a:moveTo>
                  <a:lnTo>
                    <a:pt x="26" y="192"/>
                  </a:lnTo>
                  <a:cubicBezTo>
                    <a:pt x="26" y="199"/>
                    <a:pt x="20" y="205"/>
                    <a:pt x="13" y="205"/>
                  </a:cubicBezTo>
                  <a:cubicBezTo>
                    <a:pt x="6" y="205"/>
                    <a:pt x="0" y="199"/>
                    <a:pt x="0" y="192"/>
                  </a:cubicBezTo>
                  <a:lnTo>
                    <a:pt x="0" y="167"/>
                  </a:lnTo>
                  <a:cubicBezTo>
                    <a:pt x="0" y="160"/>
                    <a:pt x="6" y="154"/>
                    <a:pt x="13" y="154"/>
                  </a:cubicBezTo>
                  <a:cubicBezTo>
                    <a:pt x="20" y="154"/>
                    <a:pt x="26" y="160"/>
                    <a:pt x="26" y="167"/>
                  </a:cubicBezTo>
                  <a:close/>
                  <a:moveTo>
                    <a:pt x="26" y="244"/>
                  </a:moveTo>
                  <a:lnTo>
                    <a:pt x="26" y="269"/>
                  </a:lnTo>
                  <a:cubicBezTo>
                    <a:pt x="26" y="276"/>
                    <a:pt x="20" y="282"/>
                    <a:pt x="13" y="282"/>
                  </a:cubicBezTo>
                  <a:cubicBezTo>
                    <a:pt x="6" y="282"/>
                    <a:pt x="0" y="276"/>
                    <a:pt x="0" y="269"/>
                  </a:cubicBezTo>
                  <a:lnTo>
                    <a:pt x="0" y="244"/>
                  </a:lnTo>
                  <a:cubicBezTo>
                    <a:pt x="0" y="236"/>
                    <a:pt x="6" y="231"/>
                    <a:pt x="13" y="231"/>
                  </a:cubicBezTo>
                  <a:cubicBezTo>
                    <a:pt x="20" y="231"/>
                    <a:pt x="26" y="236"/>
                    <a:pt x="26" y="244"/>
                  </a:cubicBezTo>
                  <a:close/>
                  <a:moveTo>
                    <a:pt x="26" y="320"/>
                  </a:moveTo>
                  <a:lnTo>
                    <a:pt x="26" y="346"/>
                  </a:lnTo>
                  <a:cubicBezTo>
                    <a:pt x="26" y="353"/>
                    <a:pt x="20" y="359"/>
                    <a:pt x="13" y="359"/>
                  </a:cubicBezTo>
                  <a:cubicBezTo>
                    <a:pt x="6" y="359"/>
                    <a:pt x="0" y="353"/>
                    <a:pt x="0" y="346"/>
                  </a:cubicBezTo>
                  <a:lnTo>
                    <a:pt x="0" y="320"/>
                  </a:lnTo>
                  <a:cubicBezTo>
                    <a:pt x="0" y="313"/>
                    <a:pt x="6" y="308"/>
                    <a:pt x="13" y="308"/>
                  </a:cubicBezTo>
                  <a:cubicBezTo>
                    <a:pt x="20" y="308"/>
                    <a:pt x="26" y="313"/>
                    <a:pt x="26" y="3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3" name="Line 42"/>
            <p:cNvSpPr>
              <a:spLocks noChangeShapeType="1"/>
            </p:cNvSpPr>
            <p:nvPr/>
          </p:nvSpPr>
          <p:spPr bwMode="auto">
            <a:xfrm>
              <a:off x="6819900" y="2084388"/>
              <a:ext cx="42863" cy="619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4" name="Freeform 43"/>
            <p:cNvSpPr>
              <a:spLocks/>
            </p:cNvSpPr>
            <p:nvPr/>
          </p:nvSpPr>
          <p:spPr bwMode="auto">
            <a:xfrm>
              <a:off x="6794500" y="2046288"/>
              <a:ext cx="61913" cy="65087"/>
            </a:xfrm>
            <a:custGeom>
              <a:avLst/>
              <a:gdLst>
                <a:gd name="T0" fmla="*/ 0 w 105"/>
                <a:gd name="T1" fmla="*/ 0 h 125"/>
                <a:gd name="T2" fmla="*/ 2147483647 w 105"/>
                <a:gd name="T3" fmla="*/ 2147483647 h 125"/>
                <a:gd name="T4" fmla="*/ 2147483647 w 105"/>
                <a:gd name="T5" fmla="*/ 2147483647 h 125"/>
                <a:gd name="T6" fmla="*/ 0 w 105"/>
                <a:gd name="T7" fmla="*/ 0 h 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5"/>
                <a:gd name="T13" fmla="*/ 0 h 125"/>
                <a:gd name="T14" fmla="*/ 105 w 105"/>
                <a:gd name="T15" fmla="*/ 125 h 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5" h="125">
                  <a:moveTo>
                    <a:pt x="0" y="0"/>
                  </a:moveTo>
                  <a:lnTo>
                    <a:pt x="105" y="69"/>
                  </a:lnTo>
                  <a:cubicBezTo>
                    <a:pt x="66" y="71"/>
                    <a:pt x="29" y="92"/>
                    <a:pt x="8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395" name="Freeform 44"/>
            <p:cNvSpPr>
              <a:spLocks noEditPoints="1"/>
            </p:cNvSpPr>
            <p:nvPr/>
          </p:nvSpPr>
          <p:spPr bwMode="auto">
            <a:xfrm>
              <a:off x="6829425" y="2119313"/>
              <a:ext cx="209550" cy="288925"/>
            </a:xfrm>
            <a:custGeom>
              <a:avLst/>
              <a:gdLst>
                <a:gd name="T0" fmla="*/ 2147483647 w 349"/>
                <a:gd name="T1" fmla="*/ 2147483647 h 584"/>
                <a:gd name="T2" fmla="*/ 2147483647 w 349"/>
                <a:gd name="T3" fmla="*/ 2147483647 h 584"/>
                <a:gd name="T4" fmla="*/ 2147483647 w 349"/>
                <a:gd name="T5" fmla="*/ 2147483647 h 584"/>
                <a:gd name="T6" fmla="*/ 2147483647 w 349"/>
                <a:gd name="T7" fmla="*/ 2147483647 h 584"/>
                <a:gd name="T8" fmla="*/ 2147483647 w 349"/>
                <a:gd name="T9" fmla="*/ 2147483647 h 584"/>
                <a:gd name="T10" fmla="*/ 2147483647 w 349"/>
                <a:gd name="T11" fmla="*/ 2147483647 h 584"/>
                <a:gd name="T12" fmla="*/ 2147483647 w 349"/>
                <a:gd name="T13" fmla="*/ 2147483647 h 584"/>
                <a:gd name="T14" fmla="*/ 2147483647 w 349"/>
                <a:gd name="T15" fmla="*/ 2147483647 h 584"/>
                <a:gd name="T16" fmla="*/ 2147483647 w 349"/>
                <a:gd name="T17" fmla="*/ 2147483647 h 584"/>
                <a:gd name="T18" fmla="*/ 2147483647 w 349"/>
                <a:gd name="T19" fmla="*/ 2147483647 h 584"/>
                <a:gd name="T20" fmla="*/ 2147483647 w 349"/>
                <a:gd name="T21" fmla="*/ 2147483647 h 584"/>
                <a:gd name="T22" fmla="*/ 2147483647 w 349"/>
                <a:gd name="T23" fmla="*/ 2147483647 h 584"/>
                <a:gd name="T24" fmla="*/ 2147483647 w 349"/>
                <a:gd name="T25" fmla="*/ 2147483647 h 584"/>
                <a:gd name="T26" fmla="*/ 2147483647 w 349"/>
                <a:gd name="T27" fmla="*/ 2147483647 h 584"/>
                <a:gd name="T28" fmla="*/ 2147483647 w 349"/>
                <a:gd name="T29" fmla="*/ 2147483647 h 584"/>
                <a:gd name="T30" fmla="*/ 2147483647 w 349"/>
                <a:gd name="T31" fmla="*/ 2147483647 h 584"/>
                <a:gd name="T32" fmla="*/ 2147483647 w 349"/>
                <a:gd name="T33" fmla="*/ 2147483647 h 584"/>
                <a:gd name="T34" fmla="*/ 2147483647 w 349"/>
                <a:gd name="T35" fmla="*/ 2147483647 h 584"/>
                <a:gd name="T36" fmla="*/ 2147483647 w 349"/>
                <a:gd name="T37" fmla="*/ 2147483647 h 584"/>
                <a:gd name="T38" fmla="*/ 2147483647 w 349"/>
                <a:gd name="T39" fmla="*/ 2147483647 h 584"/>
                <a:gd name="T40" fmla="*/ 2147483647 w 349"/>
                <a:gd name="T41" fmla="*/ 2147483647 h 584"/>
                <a:gd name="T42" fmla="*/ 2147483647 w 349"/>
                <a:gd name="T43" fmla="*/ 2147483647 h 584"/>
                <a:gd name="T44" fmla="*/ 2147483647 w 349"/>
                <a:gd name="T45" fmla="*/ 2147483647 h 584"/>
                <a:gd name="T46" fmla="*/ 2147483647 w 349"/>
                <a:gd name="T47" fmla="*/ 2147483647 h 584"/>
                <a:gd name="T48" fmla="*/ 2147483647 w 349"/>
                <a:gd name="T49" fmla="*/ 2147483647 h 584"/>
                <a:gd name="T50" fmla="*/ 2147483647 w 349"/>
                <a:gd name="T51" fmla="*/ 2147483647 h 584"/>
                <a:gd name="T52" fmla="*/ 2147483647 w 349"/>
                <a:gd name="T53" fmla="*/ 2147483647 h 584"/>
                <a:gd name="T54" fmla="*/ 2147483647 w 349"/>
                <a:gd name="T55" fmla="*/ 2147483647 h 584"/>
                <a:gd name="T56" fmla="*/ 2147483647 w 349"/>
                <a:gd name="T57" fmla="*/ 2147483647 h 584"/>
                <a:gd name="T58" fmla="*/ 2147483647 w 349"/>
                <a:gd name="T59" fmla="*/ 2147483647 h 584"/>
                <a:gd name="T60" fmla="*/ 2147483647 w 349"/>
                <a:gd name="T61" fmla="*/ 2147483647 h 584"/>
                <a:gd name="T62" fmla="*/ 2147483647 w 349"/>
                <a:gd name="T63" fmla="*/ 2147483647 h 584"/>
                <a:gd name="T64" fmla="*/ 2147483647 w 349"/>
                <a:gd name="T65" fmla="*/ 2147483647 h 584"/>
                <a:gd name="T66" fmla="*/ 2147483647 w 349"/>
                <a:gd name="T67" fmla="*/ 2147483647 h 584"/>
                <a:gd name="T68" fmla="*/ 2147483647 w 349"/>
                <a:gd name="T69" fmla="*/ 2147483647 h 584"/>
                <a:gd name="T70" fmla="*/ 2147483647 w 349"/>
                <a:gd name="T71" fmla="*/ 2147483647 h 584"/>
                <a:gd name="T72" fmla="*/ 2147483647 w 349"/>
                <a:gd name="T73" fmla="*/ 2147483647 h 584"/>
                <a:gd name="T74" fmla="*/ 2147483647 w 349"/>
                <a:gd name="T75" fmla="*/ 2147483647 h 584"/>
                <a:gd name="T76" fmla="*/ 2147483647 w 349"/>
                <a:gd name="T77" fmla="*/ 2147483647 h 584"/>
                <a:gd name="T78" fmla="*/ 2147483647 w 349"/>
                <a:gd name="T79" fmla="*/ 2147483647 h 584"/>
                <a:gd name="T80" fmla="*/ 2147483647 w 349"/>
                <a:gd name="T81" fmla="*/ 2147483647 h 584"/>
                <a:gd name="T82" fmla="*/ 2147483647 w 349"/>
                <a:gd name="T83" fmla="*/ 2147483647 h 584"/>
                <a:gd name="T84" fmla="*/ 2147483647 w 349"/>
                <a:gd name="T85" fmla="*/ 2147483647 h 584"/>
                <a:gd name="T86" fmla="*/ 2147483647 w 349"/>
                <a:gd name="T87" fmla="*/ 2147483647 h 584"/>
                <a:gd name="T88" fmla="*/ 2147483647 w 349"/>
                <a:gd name="T89" fmla="*/ 2147483647 h 584"/>
                <a:gd name="T90" fmla="*/ 2147483647 w 349"/>
                <a:gd name="T91" fmla="*/ 2147483647 h 584"/>
                <a:gd name="T92" fmla="*/ 2147483647 w 349"/>
                <a:gd name="T93" fmla="*/ 2147483647 h 584"/>
                <a:gd name="T94" fmla="*/ 2147483647 w 349"/>
                <a:gd name="T95" fmla="*/ 2147483647 h 584"/>
                <a:gd name="T96" fmla="*/ 2147483647 w 349"/>
                <a:gd name="T97" fmla="*/ 2147483647 h 584"/>
                <a:gd name="T98" fmla="*/ 2147483647 w 349"/>
                <a:gd name="T99" fmla="*/ 2147483647 h 584"/>
                <a:gd name="T100" fmla="*/ 2147483647 w 349"/>
                <a:gd name="T101" fmla="*/ 2147483647 h 584"/>
                <a:gd name="T102" fmla="*/ 2147483647 w 349"/>
                <a:gd name="T103" fmla="*/ 2147483647 h 584"/>
                <a:gd name="T104" fmla="*/ 2147483647 w 349"/>
                <a:gd name="T105" fmla="*/ 2147483647 h 584"/>
                <a:gd name="T106" fmla="*/ 2147483647 w 349"/>
                <a:gd name="T107" fmla="*/ 2147483647 h 584"/>
                <a:gd name="T108" fmla="*/ 2147483647 w 349"/>
                <a:gd name="T109" fmla="*/ 2147483647 h 584"/>
                <a:gd name="T110" fmla="*/ 2147483647 w 349"/>
                <a:gd name="T111" fmla="*/ 2147483647 h 584"/>
                <a:gd name="T112" fmla="*/ 2147483647 w 349"/>
                <a:gd name="T113" fmla="*/ 2147483647 h 584"/>
                <a:gd name="T114" fmla="*/ 2147483647 w 349"/>
                <a:gd name="T115" fmla="*/ 2147483647 h 584"/>
                <a:gd name="T116" fmla="*/ 2147483647 w 349"/>
                <a:gd name="T117" fmla="*/ 2147483647 h 584"/>
                <a:gd name="T118" fmla="*/ 2147483647 w 349"/>
                <a:gd name="T119" fmla="*/ 2147483647 h 584"/>
                <a:gd name="T120" fmla="*/ 2147483647 w 349"/>
                <a:gd name="T121" fmla="*/ 2147483647 h 584"/>
                <a:gd name="T122" fmla="*/ 2147483647 w 349"/>
                <a:gd name="T123" fmla="*/ 2147483647 h 584"/>
                <a:gd name="T124" fmla="*/ 2147483647 w 349"/>
                <a:gd name="T125" fmla="*/ 2147483647 h 584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349"/>
                <a:gd name="T190" fmla="*/ 0 h 584"/>
                <a:gd name="T191" fmla="*/ 349 w 349"/>
                <a:gd name="T192" fmla="*/ 584 h 584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349" h="584">
                  <a:moveTo>
                    <a:pt x="25" y="8"/>
                  </a:moveTo>
                  <a:lnTo>
                    <a:pt x="38" y="31"/>
                  </a:lnTo>
                  <a:cubicBezTo>
                    <a:pt x="42" y="37"/>
                    <a:pt x="40" y="44"/>
                    <a:pt x="34" y="48"/>
                  </a:cubicBezTo>
                  <a:cubicBezTo>
                    <a:pt x="27" y="52"/>
                    <a:pt x="20" y="49"/>
                    <a:pt x="16" y="43"/>
                  </a:cubicBezTo>
                  <a:lnTo>
                    <a:pt x="3" y="21"/>
                  </a:lnTo>
                  <a:cubicBezTo>
                    <a:pt x="0" y="15"/>
                    <a:pt x="2" y="7"/>
                    <a:pt x="8" y="4"/>
                  </a:cubicBezTo>
                  <a:cubicBezTo>
                    <a:pt x="14" y="0"/>
                    <a:pt x="22" y="2"/>
                    <a:pt x="25" y="8"/>
                  </a:cubicBezTo>
                  <a:close/>
                  <a:moveTo>
                    <a:pt x="64" y="75"/>
                  </a:moveTo>
                  <a:lnTo>
                    <a:pt x="77" y="97"/>
                  </a:lnTo>
                  <a:cubicBezTo>
                    <a:pt x="80" y="103"/>
                    <a:pt x="78" y="111"/>
                    <a:pt x="72" y="115"/>
                  </a:cubicBezTo>
                  <a:cubicBezTo>
                    <a:pt x="66" y="118"/>
                    <a:pt x="58" y="116"/>
                    <a:pt x="54" y="110"/>
                  </a:cubicBezTo>
                  <a:lnTo>
                    <a:pt x="42" y="88"/>
                  </a:lnTo>
                  <a:cubicBezTo>
                    <a:pt x="38" y="82"/>
                    <a:pt x="40" y="74"/>
                    <a:pt x="46" y="70"/>
                  </a:cubicBezTo>
                  <a:cubicBezTo>
                    <a:pt x="52" y="67"/>
                    <a:pt x="60" y="69"/>
                    <a:pt x="64" y="75"/>
                  </a:cubicBezTo>
                  <a:close/>
                  <a:moveTo>
                    <a:pt x="102" y="141"/>
                  </a:moveTo>
                  <a:lnTo>
                    <a:pt x="115" y="164"/>
                  </a:lnTo>
                  <a:cubicBezTo>
                    <a:pt x="119" y="170"/>
                    <a:pt x="116" y="177"/>
                    <a:pt x="110" y="181"/>
                  </a:cubicBezTo>
                  <a:cubicBezTo>
                    <a:pt x="104" y="185"/>
                    <a:pt x="96" y="182"/>
                    <a:pt x="93" y="176"/>
                  </a:cubicBezTo>
                  <a:lnTo>
                    <a:pt x="80" y="154"/>
                  </a:lnTo>
                  <a:cubicBezTo>
                    <a:pt x="77" y="148"/>
                    <a:pt x="79" y="140"/>
                    <a:pt x="85" y="137"/>
                  </a:cubicBezTo>
                  <a:cubicBezTo>
                    <a:pt x="91" y="133"/>
                    <a:pt x="99" y="135"/>
                    <a:pt x="102" y="141"/>
                  </a:cubicBezTo>
                  <a:close/>
                  <a:moveTo>
                    <a:pt x="141" y="208"/>
                  </a:moveTo>
                  <a:lnTo>
                    <a:pt x="153" y="230"/>
                  </a:lnTo>
                  <a:cubicBezTo>
                    <a:pt x="157" y="236"/>
                    <a:pt x="155" y="244"/>
                    <a:pt x="149" y="248"/>
                  </a:cubicBezTo>
                  <a:cubicBezTo>
                    <a:pt x="143" y="251"/>
                    <a:pt x="135" y="249"/>
                    <a:pt x="131" y="243"/>
                  </a:cubicBezTo>
                  <a:lnTo>
                    <a:pt x="118" y="221"/>
                  </a:lnTo>
                  <a:cubicBezTo>
                    <a:pt x="115" y="215"/>
                    <a:pt x="117" y="207"/>
                    <a:pt x="123" y="203"/>
                  </a:cubicBezTo>
                  <a:cubicBezTo>
                    <a:pt x="129" y="200"/>
                    <a:pt x="137" y="202"/>
                    <a:pt x="141" y="208"/>
                  </a:cubicBezTo>
                  <a:close/>
                  <a:moveTo>
                    <a:pt x="179" y="274"/>
                  </a:moveTo>
                  <a:lnTo>
                    <a:pt x="192" y="297"/>
                  </a:lnTo>
                  <a:cubicBezTo>
                    <a:pt x="195" y="303"/>
                    <a:pt x="193" y="311"/>
                    <a:pt x="187" y="314"/>
                  </a:cubicBezTo>
                  <a:cubicBezTo>
                    <a:pt x="181" y="318"/>
                    <a:pt x="173" y="315"/>
                    <a:pt x="170" y="309"/>
                  </a:cubicBezTo>
                  <a:lnTo>
                    <a:pt x="157" y="287"/>
                  </a:lnTo>
                  <a:cubicBezTo>
                    <a:pt x="153" y="281"/>
                    <a:pt x="155" y="273"/>
                    <a:pt x="162" y="270"/>
                  </a:cubicBezTo>
                  <a:cubicBezTo>
                    <a:pt x="168" y="266"/>
                    <a:pt x="176" y="268"/>
                    <a:pt x="179" y="274"/>
                  </a:cubicBezTo>
                  <a:close/>
                  <a:moveTo>
                    <a:pt x="217" y="341"/>
                  </a:moveTo>
                  <a:lnTo>
                    <a:pt x="230" y="363"/>
                  </a:lnTo>
                  <a:cubicBezTo>
                    <a:pt x="234" y="369"/>
                    <a:pt x="232" y="377"/>
                    <a:pt x="226" y="381"/>
                  </a:cubicBezTo>
                  <a:cubicBezTo>
                    <a:pt x="219" y="384"/>
                    <a:pt x="212" y="382"/>
                    <a:pt x="208" y="376"/>
                  </a:cubicBezTo>
                  <a:lnTo>
                    <a:pt x="195" y="354"/>
                  </a:lnTo>
                  <a:cubicBezTo>
                    <a:pt x="192" y="348"/>
                    <a:pt x="194" y="340"/>
                    <a:pt x="200" y="336"/>
                  </a:cubicBezTo>
                  <a:cubicBezTo>
                    <a:pt x="206" y="333"/>
                    <a:pt x="214" y="335"/>
                    <a:pt x="217" y="341"/>
                  </a:cubicBezTo>
                  <a:close/>
                  <a:moveTo>
                    <a:pt x="256" y="407"/>
                  </a:moveTo>
                  <a:lnTo>
                    <a:pt x="269" y="430"/>
                  </a:lnTo>
                  <a:cubicBezTo>
                    <a:pt x="272" y="436"/>
                    <a:pt x="270" y="444"/>
                    <a:pt x="264" y="447"/>
                  </a:cubicBezTo>
                  <a:cubicBezTo>
                    <a:pt x="258" y="451"/>
                    <a:pt x="250" y="449"/>
                    <a:pt x="246" y="442"/>
                  </a:cubicBezTo>
                  <a:lnTo>
                    <a:pt x="234" y="420"/>
                  </a:lnTo>
                  <a:cubicBezTo>
                    <a:pt x="230" y="414"/>
                    <a:pt x="232" y="406"/>
                    <a:pt x="238" y="403"/>
                  </a:cubicBezTo>
                  <a:cubicBezTo>
                    <a:pt x="244" y="399"/>
                    <a:pt x="252" y="401"/>
                    <a:pt x="256" y="407"/>
                  </a:cubicBezTo>
                  <a:close/>
                  <a:moveTo>
                    <a:pt x="294" y="474"/>
                  </a:moveTo>
                  <a:lnTo>
                    <a:pt x="307" y="496"/>
                  </a:lnTo>
                  <a:cubicBezTo>
                    <a:pt x="311" y="502"/>
                    <a:pt x="308" y="510"/>
                    <a:pt x="302" y="514"/>
                  </a:cubicBezTo>
                  <a:cubicBezTo>
                    <a:pt x="296" y="517"/>
                    <a:pt x="288" y="515"/>
                    <a:pt x="285" y="509"/>
                  </a:cubicBezTo>
                  <a:lnTo>
                    <a:pt x="272" y="487"/>
                  </a:lnTo>
                  <a:cubicBezTo>
                    <a:pt x="269" y="481"/>
                    <a:pt x="271" y="473"/>
                    <a:pt x="277" y="469"/>
                  </a:cubicBezTo>
                  <a:cubicBezTo>
                    <a:pt x="283" y="466"/>
                    <a:pt x="291" y="468"/>
                    <a:pt x="294" y="474"/>
                  </a:cubicBezTo>
                  <a:close/>
                  <a:moveTo>
                    <a:pt x="333" y="540"/>
                  </a:moveTo>
                  <a:lnTo>
                    <a:pt x="345" y="563"/>
                  </a:lnTo>
                  <a:cubicBezTo>
                    <a:pt x="349" y="569"/>
                    <a:pt x="347" y="577"/>
                    <a:pt x="341" y="580"/>
                  </a:cubicBezTo>
                  <a:cubicBezTo>
                    <a:pt x="335" y="584"/>
                    <a:pt x="327" y="582"/>
                    <a:pt x="323" y="575"/>
                  </a:cubicBezTo>
                  <a:lnTo>
                    <a:pt x="310" y="553"/>
                  </a:lnTo>
                  <a:cubicBezTo>
                    <a:pt x="307" y="547"/>
                    <a:pt x="309" y="539"/>
                    <a:pt x="315" y="536"/>
                  </a:cubicBezTo>
                  <a:cubicBezTo>
                    <a:pt x="321" y="532"/>
                    <a:pt x="329" y="534"/>
                    <a:pt x="333" y="54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bevel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58" name="Freeform 45"/>
            <p:cNvSpPr>
              <a:spLocks/>
            </p:cNvSpPr>
            <p:nvPr/>
          </p:nvSpPr>
          <p:spPr bwMode="auto">
            <a:xfrm>
              <a:off x="6465888" y="1087438"/>
              <a:ext cx="585787" cy="211137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de-DE" sz="1200" b="0" dirty="0">
                  <a:solidFill>
                    <a:srgbClr val="000000"/>
                  </a:solidFill>
                </a:rPr>
                <a:t>GCS</a:t>
              </a:r>
            </a:p>
          </p:txBody>
        </p:sp>
        <p:sp>
          <p:nvSpPr>
            <p:cNvPr id="659" name="Freeform 48"/>
            <p:cNvSpPr>
              <a:spLocks/>
            </p:cNvSpPr>
            <p:nvPr/>
          </p:nvSpPr>
          <p:spPr bwMode="auto">
            <a:xfrm>
              <a:off x="6450013" y="1836738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de-DE" sz="1200" b="0" dirty="0">
                  <a:solidFill>
                    <a:srgbClr val="000000"/>
                  </a:solidFill>
                </a:rPr>
                <a:t>SCS 2</a:t>
              </a:r>
            </a:p>
          </p:txBody>
        </p:sp>
        <p:sp>
          <p:nvSpPr>
            <p:cNvPr id="660" name="Freeform 52"/>
            <p:cNvSpPr>
              <a:spLocks/>
            </p:cNvSpPr>
            <p:nvPr/>
          </p:nvSpPr>
          <p:spPr bwMode="auto">
            <a:xfrm>
              <a:off x="8205788" y="1836738"/>
              <a:ext cx="585787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de-DE" sz="1200" b="0" dirty="0">
                  <a:solidFill>
                    <a:srgbClr val="000000"/>
                  </a:solidFill>
                </a:rPr>
                <a:t>SCS N</a:t>
              </a:r>
            </a:p>
          </p:txBody>
        </p:sp>
        <p:sp>
          <p:nvSpPr>
            <p:cNvPr id="661" name="Freeform 55"/>
            <p:cNvSpPr>
              <a:spLocks/>
            </p:cNvSpPr>
            <p:nvPr/>
          </p:nvSpPr>
          <p:spPr bwMode="auto">
            <a:xfrm>
              <a:off x="8205788" y="2346325"/>
              <a:ext cx="585787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00" name="Rectangle 57"/>
            <p:cNvSpPr>
              <a:spLocks noChangeArrowheads="1"/>
            </p:cNvSpPr>
            <p:nvPr/>
          </p:nvSpPr>
          <p:spPr bwMode="auto">
            <a:xfrm>
              <a:off x="8359775" y="2360613"/>
              <a:ext cx="250825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TTC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1" name="Rectangle 58"/>
            <p:cNvSpPr>
              <a:spLocks noChangeArrowheads="1"/>
            </p:cNvSpPr>
            <p:nvPr/>
          </p:nvSpPr>
          <p:spPr bwMode="auto">
            <a:xfrm>
              <a:off x="8459788" y="2460625"/>
              <a:ext cx="7302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2" name="Rectangle 59"/>
            <p:cNvSpPr>
              <a:spLocks noChangeArrowheads="1"/>
            </p:cNvSpPr>
            <p:nvPr/>
          </p:nvSpPr>
          <p:spPr bwMode="auto">
            <a:xfrm>
              <a:off x="8515350" y="246062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3" name="Rectangle 60"/>
            <p:cNvSpPr>
              <a:spLocks noChangeArrowheads="1"/>
            </p:cNvSpPr>
            <p:nvPr/>
          </p:nvSpPr>
          <p:spPr bwMode="auto">
            <a:xfrm>
              <a:off x="8532813" y="2460625"/>
              <a:ext cx="587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666" name="Freeform 61"/>
            <p:cNvSpPr>
              <a:spLocks/>
            </p:cNvSpPr>
            <p:nvPr/>
          </p:nvSpPr>
          <p:spPr bwMode="auto">
            <a:xfrm>
              <a:off x="7881938" y="2887663"/>
              <a:ext cx="588962" cy="206375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05" name="Rectangle 63"/>
            <p:cNvSpPr>
              <a:spLocks noChangeArrowheads="1"/>
            </p:cNvSpPr>
            <p:nvPr/>
          </p:nvSpPr>
          <p:spPr bwMode="auto">
            <a:xfrm>
              <a:off x="8064500" y="2898775"/>
              <a:ext cx="247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LCS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6" name="Rectangle 64"/>
            <p:cNvSpPr>
              <a:spLocks noChangeArrowheads="1"/>
            </p:cNvSpPr>
            <p:nvPr/>
          </p:nvSpPr>
          <p:spPr bwMode="auto">
            <a:xfrm>
              <a:off x="8107363" y="3001963"/>
              <a:ext cx="74612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7" name="Rectangle 65"/>
            <p:cNvSpPr>
              <a:spLocks noChangeArrowheads="1"/>
            </p:cNvSpPr>
            <p:nvPr/>
          </p:nvSpPr>
          <p:spPr bwMode="auto">
            <a:xfrm>
              <a:off x="8161338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8" name="Rectangle 66"/>
            <p:cNvSpPr>
              <a:spLocks noChangeArrowheads="1"/>
            </p:cNvSpPr>
            <p:nvPr/>
          </p:nvSpPr>
          <p:spPr bwMode="auto">
            <a:xfrm>
              <a:off x="8177213" y="30019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09" name="Rectangle 67"/>
            <p:cNvSpPr>
              <a:spLocks noChangeArrowheads="1"/>
            </p:cNvSpPr>
            <p:nvPr/>
          </p:nvSpPr>
          <p:spPr bwMode="auto">
            <a:xfrm>
              <a:off x="8218488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10" name="Rectangle 68"/>
            <p:cNvSpPr>
              <a:spLocks noChangeArrowheads="1"/>
            </p:cNvSpPr>
            <p:nvPr/>
          </p:nvSpPr>
          <p:spPr bwMode="auto">
            <a:xfrm>
              <a:off x="8247063" y="30019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673" name="Freeform 69"/>
            <p:cNvSpPr>
              <a:spLocks/>
            </p:cNvSpPr>
            <p:nvPr/>
          </p:nvSpPr>
          <p:spPr bwMode="auto">
            <a:xfrm>
              <a:off x="7881938" y="3784600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12" name="Rectangle 71"/>
            <p:cNvSpPr>
              <a:spLocks noChangeArrowheads="1"/>
            </p:cNvSpPr>
            <p:nvPr/>
          </p:nvSpPr>
          <p:spPr bwMode="auto">
            <a:xfrm>
              <a:off x="8064500" y="3794125"/>
              <a:ext cx="227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13" name="Rectangle 72"/>
            <p:cNvSpPr>
              <a:spLocks noChangeArrowheads="1"/>
            </p:cNvSpPr>
            <p:nvPr/>
          </p:nvSpPr>
          <p:spPr bwMode="auto">
            <a:xfrm>
              <a:off x="8135938" y="3906838"/>
              <a:ext cx="74612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14" name="Rectangle 73"/>
            <p:cNvSpPr>
              <a:spLocks noChangeArrowheads="1"/>
            </p:cNvSpPr>
            <p:nvPr/>
          </p:nvSpPr>
          <p:spPr bwMode="auto">
            <a:xfrm>
              <a:off x="8189913" y="3906838"/>
              <a:ext cx="333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-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15" name="Rectangle 74"/>
            <p:cNvSpPr>
              <a:spLocks noChangeArrowheads="1"/>
            </p:cNvSpPr>
            <p:nvPr/>
          </p:nvSpPr>
          <p:spPr bwMode="auto">
            <a:xfrm>
              <a:off x="8210550" y="3906838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16" name="Line 76"/>
            <p:cNvSpPr>
              <a:spLocks noChangeShapeType="1"/>
            </p:cNvSpPr>
            <p:nvPr/>
          </p:nvSpPr>
          <p:spPr bwMode="auto">
            <a:xfrm>
              <a:off x="8823325" y="3138488"/>
              <a:ext cx="1588" cy="60483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17" name="Freeform 77"/>
            <p:cNvSpPr>
              <a:spLocks/>
            </p:cNvSpPr>
            <p:nvPr/>
          </p:nvSpPr>
          <p:spPr bwMode="auto">
            <a:xfrm>
              <a:off x="8789988" y="3097213"/>
              <a:ext cx="66675" cy="55562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0 w 113"/>
                <a:gd name="T7" fmla="*/ 2147483647 h 113"/>
                <a:gd name="T8" fmla="*/ 2147483647 w 113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7" y="0"/>
                  </a:moveTo>
                  <a:lnTo>
                    <a:pt x="113" y="113"/>
                  </a:lnTo>
                  <a:cubicBezTo>
                    <a:pt x="77" y="95"/>
                    <a:pt x="36" y="95"/>
                    <a:pt x="0" y="113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18" name="Freeform 78"/>
            <p:cNvSpPr>
              <a:spLocks/>
            </p:cNvSpPr>
            <p:nvPr/>
          </p:nvSpPr>
          <p:spPr bwMode="auto">
            <a:xfrm>
              <a:off x="8789988" y="3730625"/>
              <a:ext cx="66675" cy="53975"/>
            </a:xfrm>
            <a:custGeom>
              <a:avLst/>
              <a:gdLst>
                <a:gd name="T0" fmla="*/ 2147483647 w 113"/>
                <a:gd name="T1" fmla="*/ 2147483647 h 112"/>
                <a:gd name="T2" fmla="*/ 0 w 113"/>
                <a:gd name="T3" fmla="*/ 0 h 112"/>
                <a:gd name="T4" fmla="*/ 2147483647 w 113"/>
                <a:gd name="T5" fmla="*/ 0 h 112"/>
                <a:gd name="T6" fmla="*/ 2147483647 w 113"/>
                <a:gd name="T7" fmla="*/ 2147483647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12"/>
                <a:gd name="T14" fmla="*/ 113 w 113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12">
                  <a:moveTo>
                    <a:pt x="57" y="112"/>
                  </a:moveTo>
                  <a:lnTo>
                    <a:pt x="0" y="0"/>
                  </a:lnTo>
                  <a:cubicBezTo>
                    <a:pt x="36" y="17"/>
                    <a:pt x="77" y="17"/>
                    <a:pt x="113" y="0"/>
                  </a:cubicBezTo>
                  <a:lnTo>
                    <a:pt x="57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81" name="Freeform 82"/>
            <p:cNvSpPr>
              <a:spLocks/>
            </p:cNvSpPr>
            <p:nvPr/>
          </p:nvSpPr>
          <p:spPr bwMode="auto">
            <a:xfrm>
              <a:off x="8529638" y="2887663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20" name="Rectangle 84"/>
            <p:cNvSpPr>
              <a:spLocks noChangeArrowheads="1"/>
            </p:cNvSpPr>
            <p:nvPr/>
          </p:nvSpPr>
          <p:spPr bwMode="auto">
            <a:xfrm>
              <a:off x="8709025" y="2898775"/>
              <a:ext cx="24765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LCS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1" name="Rectangle 85"/>
            <p:cNvSpPr>
              <a:spLocks noChangeArrowheads="1"/>
            </p:cNvSpPr>
            <p:nvPr/>
          </p:nvSpPr>
          <p:spPr bwMode="auto">
            <a:xfrm>
              <a:off x="8755063" y="3003550"/>
              <a:ext cx="7302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2" name="Rectangle 86"/>
            <p:cNvSpPr>
              <a:spLocks noChangeArrowheads="1"/>
            </p:cNvSpPr>
            <p:nvPr/>
          </p:nvSpPr>
          <p:spPr bwMode="auto">
            <a:xfrm>
              <a:off x="8807450" y="3003550"/>
              <a:ext cx="30163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3" name="Rectangle 87"/>
            <p:cNvSpPr>
              <a:spLocks noChangeArrowheads="1"/>
            </p:cNvSpPr>
            <p:nvPr/>
          </p:nvSpPr>
          <p:spPr bwMode="auto">
            <a:xfrm>
              <a:off x="8828088" y="3003550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4" name="Rectangle 88"/>
            <p:cNvSpPr>
              <a:spLocks noChangeArrowheads="1"/>
            </p:cNvSpPr>
            <p:nvPr/>
          </p:nvSpPr>
          <p:spPr bwMode="auto">
            <a:xfrm>
              <a:off x="8866188" y="3003550"/>
              <a:ext cx="30162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5" name="Rectangle 89"/>
            <p:cNvSpPr>
              <a:spLocks noChangeArrowheads="1"/>
            </p:cNvSpPr>
            <p:nvPr/>
          </p:nvSpPr>
          <p:spPr bwMode="auto">
            <a:xfrm>
              <a:off x="8893175" y="3003550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688" name="Freeform 90"/>
            <p:cNvSpPr>
              <a:spLocks/>
            </p:cNvSpPr>
            <p:nvPr/>
          </p:nvSpPr>
          <p:spPr bwMode="auto">
            <a:xfrm>
              <a:off x="8529638" y="3784600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27" name="Rectangle 92"/>
            <p:cNvSpPr>
              <a:spLocks noChangeArrowheads="1"/>
            </p:cNvSpPr>
            <p:nvPr/>
          </p:nvSpPr>
          <p:spPr bwMode="auto">
            <a:xfrm>
              <a:off x="8710613" y="3794125"/>
              <a:ext cx="227012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8" name="Rectangle 93"/>
            <p:cNvSpPr>
              <a:spLocks noChangeArrowheads="1"/>
            </p:cNvSpPr>
            <p:nvPr/>
          </p:nvSpPr>
          <p:spPr bwMode="auto">
            <a:xfrm>
              <a:off x="8821738" y="3906838"/>
              <a:ext cx="7302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29" name="Rectangle 94"/>
            <p:cNvSpPr>
              <a:spLocks noChangeArrowheads="1"/>
            </p:cNvSpPr>
            <p:nvPr/>
          </p:nvSpPr>
          <p:spPr bwMode="auto">
            <a:xfrm>
              <a:off x="7532688" y="1782763"/>
              <a:ext cx="193675" cy="2778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0">
                  <a:solidFill>
                    <a:srgbClr val="FFFFFF"/>
                  </a:solidFill>
                  <a:cs typeface="Tahoma" panose="020B0604030504040204" pitchFamily="34" charset="0"/>
                </a:rPr>
                <a:t>...</a:t>
              </a:r>
              <a:endParaRPr lang="en-US" altLang="en-US" sz="1200" b="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30" name="Freeform 158"/>
            <p:cNvSpPr>
              <a:spLocks/>
            </p:cNvSpPr>
            <p:nvPr/>
          </p:nvSpPr>
          <p:spPr bwMode="auto">
            <a:xfrm>
              <a:off x="6535738" y="2303463"/>
              <a:ext cx="74612" cy="52387"/>
            </a:xfrm>
            <a:custGeom>
              <a:avLst/>
              <a:gdLst>
                <a:gd name="T0" fmla="*/ 2147483647 w 124"/>
                <a:gd name="T1" fmla="*/ 2147483647 h 108"/>
                <a:gd name="T2" fmla="*/ 0 w 124"/>
                <a:gd name="T3" fmla="*/ 2147483647 h 108"/>
                <a:gd name="T4" fmla="*/ 2147483647 w 124"/>
                <a:gd name="T5" fmla="*/ 0 h 108"/>
                <a:gd name="T6" fmla="*/ 2147483647 w 124"/>
                <a:gd name="T7" fmla="*/ 2147483647 h 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08"/>
                <a:gd name="T14" fmla="*/ 124 w 124"/>
                <a:gd name="T15" fmla="*/ 108 h 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08">
                  <a:moveTo>
                    <a:pt x="124" y="86"/>
                  </a:moveTo>
                  <a:lnTo>
                    <a:pt x="0" y="108"/>
                  </a:lnTo>
                  <a:cubicBezTo>
                    <a:pt x="27" y="79"/>
                    <a:pt x="39" y="39"/>
                    <a:pt x="32" y="0"/>
                  </a:cubicBezTo>
                  <a:lnTo>
                    <a:pt x="124" y="8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693" name="Freeform 163"/>
            <p:cNvSpPr>
              <a:spLocks/>
            </p:cNvSpPr>
            <p:nvPr/>
          </p:nvSpPr>
          <p:spPr bwMode="auto">
            <a:xfrm>
              <a:off x="6330950" y="2346325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32" name="Rectangle 165"/>
            <p:cNvSpPr>
              <a:spLocks noChangeArrowheads="1"/>
            </p:cNvSpPr>
            <p:nvPr/>
          </p:nvSpPr>
          <p:spPr bwMode="auto">
            <a:xfrm>
              <a:off x="6477000" y="2360613"/>
              <a:ext cx="250825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TTC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33" name="Rectangle 166"/>
            <p:cNvSpPr>
              <a:spLocks noChangeArrowheads="1"/>
            </p:cNvSpPr>
            <p:nvPr/>
          </p:nvSpPr>
          <p:spPr bwMode="auto">
            <a:xfrm>
              <a:off x="6580188" y="2460625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34" name="Rectangle 167"/>
            <p:cNvSpPr>
              <a:spLocks noChangeArrowheads="1"/>
            </p:cNvSpPr>
            <p:nvPr/>
          </p:nvSpPr>
          <p:spPr bwMode="auto">
            <a:xfrm>
              <a:off x="6629400" y="246062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35" name="Rectangle 168"/>
            <p:cNvSpPr>
              <a:spLocks noChangeArrowheads="1"/>
            </p:cNvSpPr>
            <p:nvPr/>
          </p:nvSpPr>
          <p:spPr bwMode="auto">
            <a:xfrm>
              <a:off x="6650038" y="2460625"/>
              <a:ext cx="74612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N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36" name="Line 169"/>
            <p:cNvSpPr>
              <a:spLocks noChangeShapeType="1"/>
            </p:cNvSpPr>
            <p:nvPr/>
          </p:nvSpPr>
          <p:spPr bwMode="auto">
            <a:xfrm flipH="1">
              <a:off x="4700588" y="2065338"/>
              <a:ext cx="660400" cy="2635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37" name="Freeform 170"/>
            <p:cNvSpPr>
              <a:spLocks/>
            </p:cNvSpPr>
            <p:nvPr/>
          </p:nvSpPr>
          <p:spPr bwMode="auto">
            <a:xfrm>
              <a:off x="5332413" y="2044700"/>
              <a:ext cx="74612" cy="52388"/>
            </a:xfrm>
            <a:custGeom>
              <a:avLst/>
              <a:gdLst>
                <a:gd name="T0" fmla="*/ 2147483647 w 126"/>
                <a:gd name="T1" fmla="*/ 2147483647 h 101"/>
                <a:gd name="T2" fmla="*/ 2147483647 w 126"/>
                <a:gd name="T3" fmla="*/ 2147483647 h 101"/>
                <a:gd name="T4" fmla="*/ 0 w 126"/>
                <a:gd name="T5" fmla="*/ 0 h 101"/>
                <a:gd name="T6" fmla="*/ 0 w 126"/>
                <a:gd name="T7" fmla="*/ 0 h 101"/>
                <a:gd name="T8" fmla="*/ 2147483647 w 126"/>
                <a:gd name="T9" fmla="*/ 2147483647 h 10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01"/>
                <a:gd name="T17" fmla="*/ 126 w 126"/>
                <a:gd name="T18" fmla="*/ 101 h 10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01">
                  <a:moveTo>
                    <a:pt x="126" y="2"/>
                  </a:moveTo>
                  <a:lnTo>
                    <a:pt x="48" y="101"/>
                  </a:lnTo>
                  <a:cubicBezTo>
                    <a:pt x="49" y="62"/>
                    <a:pt x="31" y="24"/>
                    <a:pt x="0" y="0"/>
                  </a:cubicBezTo>
                  <a:lnTo>
                    <a:pt x="126" y="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38" name="Freeform 171"/>
            <p:cNvSpPr>
              <a:spLocks/>
            </p:cNvSpPr>
            <p:nvPr/>
          </p:nvSpPr>
          <p:spPr bwMode="auto">
            <a:xfrm>
              <a:off x="4654550" y="2295525"/>
              <a:ext cx="77788" cy="53975"/>
            </a:xfrm>
            <a:custGeom>
              <a:avLst/>
              <a:gdLst>
                <a:gd name="T0" fmla="*/ 0 w 126"/>
                <a:gd name="T1" fmla="*/ 2147483647 h 102"/>
                <a:gd name="T2" fmla="*/ 2147483647 w 126"/>
                <a:gd name="T3" fmla="*/ 0 h 102"/>
                <a:gd name="T4" fmla="*/ 2147483647 w 126"/>
                <a:gd name="T5" fmla="*/ 2147483647 h 102"/>
                <a:gd name="T6" fmla="*/ 2147483647 w 126"/>
                <a:gd name="T7" fmla="*/ 2147483647 h 102"/>
                <a:gd name="T8" fmla="*/ 0 w 126"/>
                <a:gd name="T9" fmla="*/ 2147483647 h 10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6"/>
                <a:gd name="T16" fmla="*/ 0 h 102"/>
                <a:gd name="T17" fmla="*/ 126 w 126"/>
                <a:gd name="T18" fmla="*/ 102 h 10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6" h="102">
                  <a:moveTo>
                    <a:pt x="0" y="100"/>
                  </a:moveTo>
                  <a:lnTo>
                    <a:pt x="78" y="0"/>
                  </a:lnTo>
                  <a:cubicBezTo>
                    <a:pt x="77" y="40"/>
                    <a:pt x="95" y="77"/>
                    <a:pt x="126" y="102"/>
                  </a:cubicBezTo>
                  <a:lnTo>
                    <a:pt x="0" y="10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39" name="Line 172"/>
            <p:cNvSpPr>
              <a:spLocks noChangeShapeType="1"/>
            </p:cNvSpPr>
            <p:nvPr/>
          </p:nvSpPr>
          <p:spPr bwMode="auto">
            <a:xfrm>
              <a:off x="5407025" y="2089150"/>
              <a:ext cx="0" cy="214313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0" name="Freeform 173"/>
            <p:cNvSpPr>
              <a:spLocks/>
            </p:cNvSpPr>
            <p:nvPr/>
          </p:nvSpPr>
          <p:spPr bwMode="auto">
            <a:xfrm>
              <a:off x="5372100" y="2046288"/>
              <a:ext cx="69850" cy="55562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0 w 113"/>
                <a:gd name="T7" fmla="*/ 2147483647 h 113"/>
                <a:gd name="T8" fmla="*/ 2147483647 w 113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7" y="0"/>
                  </a:moveTo>
                  <a:lnTo>
                    <a:pt x="113" y="113"/>
                  </a:lnTo>
                  <a:cubicBezTo>
                    <a:pt x="78" y="95"/>
                    <a:pt x="36" y="95"/>
                    <a:pt x="0" y="113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1" name="Freeform 174"/>
            <p:cNvSpPr>
              <a:spLocks/>
            </p:cNvSpPr>
            <p:nvPr/>
          </p:nvSpPr>
          <p:spPr bwMode="auto">
            <a:xfrm>
              <a:off x="5372100" y="2289175"/>
              <a:ext cx="69850" cy="57150"/>
            </a:xfrm>
            <a:custGeom>
              <a:avLst/>
              <a:gdLst>
                <a:gd name="T0" fmla="*/ 2147483647 w 113"/>
                <a:gd name="T1" fmla="*/ 2147483647 h 113"/>
                <a:gd name="T2" fmla="*/ 0 w 113"/>
                <a:gd name="T3" fmla="*/ 0 h 113"/>
                <a:gd name="T4" fmla="*/ 2147483647 w 113"/>
                <a:gd name="T5" fmla="*/ 0 h 113"/>
                <a:gd name="T6" fmla="*/ 2147483647 w 113"/>
                <a:gd name="T7" fmla="*/ 0 h 113"/>
                <a:gd name="T8" fmla="*/ 2147483647 w 113"/>
                <a:gd name="T9" fmla="*/ 2147483647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7" y="113"/>
                  </a:moveTo>
                  <a:lnTo>
                    <a:pt x="0" y="0"/>
                  </a:lnTo>
                  <a:cubicBezTo>
                    <a:pt x="36" y="18"/>
                    <a:pt x="78" y="18"/>
                    <a:pt x="113" y="0"/>
                  </a:cubicBezTo>
                  <a:lnTo>
                    <a:pt x="57" y="11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2" name="Line 175"/>
            <p:cNvSpPr>
              <a:spLocks noChangeShapeType="1"/>
            </p:cNvSpPr>
            <p:nvPr/>
          </p:nvSpPr>
          <p:spPr bwMode="auto">
            <a:xfrm>
              <a:off x="5453063" y="2060575"/>
              <a:ext cx="1120775" cy="274638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3" name="Freeform 176"/>
            <p:cNvSpPr>
              <a:spLocks/>
            </p:cNvSpPr>
            <p:nvPr/>
          </p:nvSpPr>
          <p:spPr bwMode="auto">
            <a:xfrm>
              <a:off x="5407025" y="2036763"/>
              <a:ext cx="73025" cy="52387"/>
            </a:xfrm>
            <a:custGeom>
              <a:avLst/>
              <a:gdLst>
                <a:gd name="T0" fmla="*/ 0 w 124"/>
                <a:gd name="T1" fmla="*/ 2147483647 h 108"/>
                <a:gd name="T2" fmla="*/ 2147483647 w 124"/>
                <a:gd name="T3" fmla="*/ 0 h 108"/>
                <a:gd name="T4" fmla="*/ 2147483647 w 124"/>
                <a:gd name="T5" fmla="*/ 2147483647 h 108"/>
                <a:gd name="T6" fmla="*/ 0 w 124"/>
                <a:gd name="T7" fmla="*/ 2147483647 h 10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08"/>
                <a:gd name="T14" fmla="*/ 124 w 124"/>
                <a:gd name="T15" fmla="*/ 108 h 10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08">
                  <a:moveTo>
                    <a:pt x="0" y="22"/>
                  </a:moveTo>
                  <a:lnTo>
                    <a:pt x="124" y="0"/>
                  </a:lnTo>
                  <a:cubicBezTo>
                    <a:pt x="97" y="29"/>
                    <a:pt x="85" y="69"/>
                    <a:pt x="92" y="108"/>
                  </a:cubicBezTo>
                  <a:lnTo>
                    <a:pt x="0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4" name="Line 177"/>
            <p:cNvSpPr>
              <a:spLocks noChangeShapeType="1"/>
            </p:cNvSpPr>
            <p:nvPr/>
          </p:nvSpPr>
          <p:spPr bwMode="auto">
            <a:xfrm flipH="1">
              <a:off x="4187825" y="2582863"/>
              <a:ext cx="427038" cy="2762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5" name="Freeform 178"/>
            <p:cNvSpPr>
              <a:spLocks/>
            </p:cNvSpPr>
            <p:nvPr/>
          </p:nvSpPr>
          <p:spPr bwMode="auto">
            <a:xfrm>
              <a:off x="4581525" y="2555875"/>
              <a:ext cx="73025" cy="58738"/>
            </a:xfrm>
            <a:custGeom>
              <a:avLst/>
              <a:gdLst>
                <a:gd name="T0" fmla="*/ 2147483647 w 123"/>
                <a:gd name="T1" fmla="*/ 0 h 114"/>
                <a:gd name="T2" fmla="*/ 2147483647 w 123"/>
                <a:gd name="T3" fmla="*/ 2147483647 h 114"/>
                <a:gd name="T4" fmla="*/ 0 w 123"/>
                <a:gd name="T5" fmla="*/ 2147483647 h 114"/>
                <a:gd name="T6" fmla="*/ 0 w 123"/>
                <a:gd name="T7" fmla="*/ 2147483647 h 114"/>
                <a:gd name="T8" fmla="*/ 2147483647 w 123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14"/>
                <a:gd name="T17" fmla="*/ 123 w 123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14">
                  <a:moveTo>
                    <a:pt x="123" y="0"/>
                  </a:moveTo>
                  <a:lnTo>
                    <a:pt x="69" y="114"/>
                  </a:lnTo>
                  <a:cubicBezTo>
                    <a:pt x="61" y="75"/>
                    <a:pt x="36" y="42"/>
                    <a:pt x="0" y="25"/>
                  </a:cubicBezTo>
                  <a:lnTo>
                    <a:pt x="123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6" name="Freeform 179"/>
            <p:cNvSpPr>
              <a:spLocks/>
            </p:cNvSpPr>
            <p:nvPr/>
          </p:nvSpPr>
          <p:spPr bwMode="auto">
            <a:xfrm>
              <a:off x="4148138" y="2830513"/>
              <a:ext cx="74612" cy="53975"/>
            </a:xfrm>
            <a:custGeom>
              <a:avLst/>
              <a:gdLst>
                <a:gd name="T0" fmla="*/ 0 w 124"/>
                <a:gd name="T1" fmla="*/ 2147483647 h 114"/>
                <a:gd name="T2" fmla="*/ 2147483647 w 124"/>
                <a:gd name="T3" fmla="*/ 0 h 114"/>
                <a:gd name="T4" fmla="*/ 2147483647 w 124"/>
                <a:gd name="T5" fmla="*/ 2147483647 h 114"/>
                <a:gd name="T6" fmla="*/ 0 w 124"/>
                <a:gd name="T7" fmla="*/ 2147483647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14"/>
                <a:gd name="T14" fmla="*/ 124 w 124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14">
                  <a:moveTo>
                    <a:pt x="0" y="114"/>
                  </a:moveTo>
                  <a:lnTo>
                    <a:pt x="54" y="0"/>
                  </a:lnTo>
                  <a:cubicBezTo>
                    <a:pt x="62" y="39"/>
                    <a:pt x="88" y="72"/>
                    <a:pt x="124" y="89"/>
                  </a:cubicBezTo>
                  <a:lnTo>
                    <a:pt x="0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7" name="Line 180"/>
            <p:cNvSpPr>
              <a:spLocks noChangeShapeType="1"/>
            </p:cNvSpPr>
            <p:nvPr/>
          </p:nvSpPr>
          <p:spPr bwMode="auto">
            <a:xfrm>
              <a:off x="4697413" y="2582863"/>
              <a:ext cx="427037" cy="276225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48" name="Freeform 181"/>
            <p:cNvSpPr>
              <a:spLocks/>
            </p:cNvSpPr>
            <p:nvPr/>
          </p:nvSpPr>
          <p:spPr bwMode="auto">
            <a:xfrm>
              <a:off x="4654550" y="2555875"/>
              <a:ext cx="74613" cy="58738"/>
            </a:xfrm>
            <a:custGeom>
              <a:avLst/>
              <a:gdLst>
                <a:gd name="T0" fmla="*/ 0 w 124"/>
                <a:gd name="T1" fmla="*/ 0 h 114"/>
                <a:gd name="T2" fmla="*/ 2147483647 w 124"/>
                <a:gd name="T3" fmla="*/ 2147483647 h 114"/>
                <a:gd name="T4" fmla="*/ 2147483647 w 124"/>
                <a:gd name="T5" fmla="*/ 2147483647 h 114"/>
                <a:gd name="T6" fmla="*/ 2147483647 w 124"/>
                <a:gd name="T7" fmla="*/ 2147483647 h 114"/>
                <a:gd name="T8" fmla="*/ 0 w 124"/>
                <a:gd name="T9" fmla="*/ 0 h 1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4"/>
                <a:gd name="T16" fmla="*/ 0 h 114"/>
                <a:gd name="T17" fmla="*/ 124 w 124"/>
                <a:gd name="T18" fmla="*/ 114 h 1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4" h="114">
                  <a:moveTo>
                    <a:pt x="0" y="0"/>
                  </a:moveTo>
                  <a:lnTo>
                    <a:pt x="124" y="25"/>
                  </a:lnTo>
                  <a:cubicBezTo>
                    <a:pt x="88" y="42"/>
                    <a:pt x="62" y="75"/>
                    <a:pt x="55" y="114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49" name="Freeform 182"/>
            <p:cNvSpPr>
              <a:spLocks/>
            </p:cNvSpPr>
            <p:nvPr/>
          </p:nvSpPr>
          <p:spPr bwMode="auto">
            <a:xfrm>
              <a:off x="5089525" y="2830513"/>
              <a:ext cx="74613" cy="53975"/>
            </a:xfrm>
            <a:custGeom>
              <a:avLst/>
              <a:gdLst>
                <a:gd name="T0" fmla="*/ 2147483647 w 124"/>
                <a:gd name="T1" fmla="*/ 2147483647 h 114"/>
                <a:gd name="T2" fmla="*/ 0 w 124"/>
                <a:gd name="T3" fmla="*/ 2147483647 h 114"/>
                <a:gd name="T4" fmla="*/ 2147483647 w 124"/>
                <a:gd name="T5" fmla="*/ 0 h 114"/>
                <a:gd name="T6" fmla="*/ 2147483647 w 124"/>
                <a:gd name="T7" fmla="*/ 2147483647 h 1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14"/>
                <a:gd name="T14" fmla="*/ 124 w 124"/>
                <a:gd name="T15" fmla="*/ 114 h 1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14">
                  <a:moveTo>
                    <a:pt x="124" y="114"/>
                  </a:moveTo>
                  <a:lnTo>
                    <a:pt x="0" y="89"/>
                  </a:lnTo>
                  <a:cubicBezTo>
                    <a:pt x="36" y="72"/>
                    <a:pt x="61" y="39"/>
                    <a:pt x="69" y="0"/>
                  </a:cubicBezTo>
                  <a:lnTo>
                    <a:pt x="124" y="114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0" name="Line 183"/>
            <p:cNvSpPr>
              <a:spLocks noChangeShapeType="1"/>
            </p:cNvSpPr>
            <p:nvPr/>
          </p:nvSpPr>
          <p:spPr bwMode="auto">
            <a:xfrm flipH="1">
              <a:off x="4799013" y="3122613"/>
              <a:ext cx="325437" cy="2143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51" name="Freeform 184"/>
            <p:cNvSpPr>
              <a:spLocks/>
            </p:cNvSpPr>
            <p:nvPr/>
          </p:nvSpPr>
          <p:spPr bwMode="auto">
            <a:xfrm>
              <a:off x="5089525" y="3094038"/>
              <a:ext cx="74613" cy="58737"/>
            </a:xfrm>
            <a:custGeom>
              <a:avLst/>
              <a:gdLst>
                <a:gd name="T0" fmla="*/ 2147483647 w 124"/>
                <a:gd name="T1" fmla="*/ 0 h 115"/>
                <a:gd name="T2" fmla="*/ 2147483647 w 124"/>
                <a:gd name="T3" fmla="*/ 2147483647 h 115"/>
                <a:gd name="T4" fmla="*/ 0 w 124"/>
                <a:gd name="T5" fmla="*/ 2147483647 h 115"/>
                <a:gd name="T6" fmla="*/ 2147483647 w 124"/>
                <a:gd name="T7" fmla="*/ 0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4"/>
                <a:gd name="T13" fmla="*/ 0 h 115"/>
                <a:gd name="T14" fmla="*/ 124 w 124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4" h="115">
                  <a:moveTo>
                    <a:pt x="124" y="0"/>
                  </a:moveTo>
                  <a:lnTo>
                    <a:pt x="71" y="115"/>
                  </a:lnTo>
                  <a:cubicBezTo>
                    <a:pt x="62" y="76"/>
                    <a:pt x="36" y="43"/>
                    <a:pt x="0" y="27"/>
                  </a:cubicBezTo>
                  <a:lnTo>
                    <a:pt x="12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2" name="Freeform 185"/>
            <p:cNvSpPr>
              <a:spLocks/>
            </p:cNvSpPr>
            <p:nvPr/>
          </p:nvSpPr>
          <p:spPr bwMode="auto">
            <a:xfrm>
              <a:off x="4759325" y="3308350"/>
              <a:ext cx="71438" cy="57150"/>
            </a:xfrm>
            <a:custGeom>
              <a:avLst/>
              <a:gdLst>
                <a:gd name="T0" fmla="*/ 0 w 123"/>
                <a:gd name="T1" fmla="*/ 2147483647 h 115"/>
                <a:gd name="T2" fmla="*/ 2147483647 w 123"/>
                <a:gd name="T3" fmla="*/ 0 h 115"/>
                <a:gd name="T4" fmla="*/ 2147483647 w 123"/>
                <a:gd name="T5" fmla="*/ 2147483647 h 115"/>
                <a:gd name="T6" fmla="*/ 2147483647 w 123"/>
                <a:gd name="T7" fmla="*/ 2147483647 h 115"/>
                <a:gd name="T8" fmla="*/ 0 w 123"/>
                <a:gd name="T9" fmla="*/ 2147483647 h 1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3"/>
                <a:gd name="T16" fmla="*/ 0 h 115"/>
                <a:gd name="T17" fmla="*/ 123 w 123"/>
                <a:gd name="T18" fmla="*/ 115 h 1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3" h="115">
                  <a:moveTo>
                    <a:pt x="0" y="115"/>
                  </a:moveTo>
                  <a:lnTo>
                    <a:pt x="53" y="0"/>
                  </a:lnTo>
                  <a:cubicBezTo>
                    <a:pt x="61" y="39"/>
                    <a:pt x="87" y="72"/>
                    <a:pt x="123" y="88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3" name="Line 186"/>
            <p:cNvSpPr>
              <a:spLocks noChangeShapeType="1"/>
            </p:cNvSpPr>
            <p:nvPr/>
          </p:nvSpPr>
          <p:spPr bwMode="auto">
            <a:xfrm>
              <a:off x="5203825" y="3122613"/>
              <a:ext cx="323850" cy="214312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54" name="Freeform 187"/>
            <p:cNvSpPr>
              <a:spLocks/>
            </p:cNvSpPr>
            <p:nvPr/>
          </p:nvSpPr>
          <p:spPr bwMode="auto">
            <a:xfrm>
              <a:off x="5164138" y="3094038"/>
              <a:ext cx="73025" cy="58737"/>
            </a:xfrm>
            <a:custGeom>
              <a:avLst/>
              <a:gdLst>
                <a:gd name="T0" fmla="*/ 0 w 123"/>
                <a:gd name="T1" fmla="*/ 0 h 115"/>
                <a:gd name="T2" fmla="*/ 2147483647 w 123"/>
                <a:gd name="T3" fmla="*/ 2147483647 h 115"/>
                <a:gd name="T4" fmla="*/ 2147483647 w 123"/>
                <a:gd name="T5" fmla="*/ 2147483647 h 115"/>
                <a:gd name="T6" fmla="*/ 0 w 123"/>
                <a:gd name="T7" fmla="*/ 0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115"/>
                <a:gd name="T14" fmla="*/ 123 w 123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115">
                  <a:moveTo>
                    <a:pt x="0" y="0"/>
                  </a:moveTo>
                  <a:lnTo>
                    <a:pt x="123" y="27"/>
                  </a:lnTo>
                  <a:cubicBezTo>
                    <a:pt x="87" y="43"/>
                    <a:pt x="61" y="76"/>
                    <a:pt x="52" y="1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5" name="Freeform 188"/>
            <p:cNvSpPr>
              <a:spLocks/>
            </p:cNvSpPr>
            <p:nvPr/>
          </p:nvSpPr>
          <p:spPr bwMode="auto">
            <a:xfrm>
              <a:off x="5495925" y="3308350"/>
              <a:ext cx="71438" cy="57150"/>
            </a:xfrm>
            <a:custGeom>
              <a:avLst/>
              <a:gdLst>
                <a:gd name="T0" fmla="*/ 2147483647 w 123"/>
                <a:gd name="T1" fmla="*/ 2147483647 h 115"/>
                <a:gd name="T2" fmla="*/ 0 w 123"/>
                <a:gd name="T3" fmla="*/ 2147483647 h 115"/>
                <a:gd name="T4" fmla="*/ 2147483647 w 123"/>
                <a:gd name="T5" fmla="*/ 0 h 115"/>
                <a:gd name="T6" fmla="*/ 2147483647 w 123"/>
                <a:gd name="T7" fmla="*/ 2147483647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3"/>
                <a:gd name="T13" fmla="*/ 0 h 115"/>
                <a:gd name="T14" fmla="*/ 123 w 123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3" h="115">
                  <a:moveTo>
                    <a:pt x="123" y="115"/>
                  </a:moveTo>
                  <a:lnTo>
                    <a:pt x="0" y="88"/>
                  </a:lnTo>
                  <a:cubicBezTo>
                    <a:pt x="36" y="72"/>
                    <a:pt x="62" y="39"/>
                    <a:pt x="70" y="0"/>
                  </a:cubicBezTo>
                  <a:lnTo>
                    <a:pt x="123" y="11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6" name="Line 189"/>
            <p:cNvSpPr>
              <a:spLocks noChangeShapeType="1"/>
            </p:cNvSpPr>
            <p:nvPr/>
          </p:nvSpPr>
          <p:spPr bwMode="auto">
            <a:xfrm>
              <a:off x="4148138" y="3136900"/>
              <a:ext cx="0" cy="603250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57" name="Freeform 190"/>
            <p:cNvSpPr>
              <a:spLocks/>
            </p:cNvSpPr>
            <p:nvPr/>
          </p:nvSpPr>
          <p:spPr bwMode="auto">
            <a:xfrm>
              <a:off x="4114800" y="3094038"/>
              <a:ext cx="66675" cy="55562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0 w 113"/>
                <a:gd name="T7" fmla="*/ 2147483647 h 113"/>
                <a:gd name="T8" fmla="*/ 2147483647 w 113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6" y="0"/>
                  </a:moveTo>
                  <a:lnTo>
                    <a:pt x="113" y="113"/>
                  </a:lnTo>
                  <a:cubicBezTo>
                    <a:pt x="77" y="95"/>
                    <a:pt x="35" y="95"/>
                    <a:pt x="0" y="11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8" name="Freeform 191"/>
            <p:cNvSpPr>
              <a:spLocks/>
            </p:cNvSpPr>
            <p:nvPr/>
          </p:nvSpPr>
          <p:spPr bwMode="auto">
            <a:xfrm>
              <a:off x="4114800" y="3730625"/>
              <a:ext cx="66675" cy="52388"/>
            </a:xfrm>
            <a:custGeom>
              <a:avLst/>
              <a:gdLst>
                <a:gd name="T0" fmla="*/ 2147483647 w 113"/>
                <a:gd name="T1" fmla="*/ 2147483647 h 112"/>
                <a:gd name="T2" fmla="*/ 0 w 113"/>
                <a:gd name="T3" fmla="*/ 0 h 112"/>
                <a:gd name="T4" fmla="*/ 2147483647 w 113"/>
                <a:gd name="T5" fmla="*/ 0 h 112"/>
                <a:gd name="T6" fmla="*/ 2147483647 w 113"/>
                <a:gd name="T7" fmla="*/ 0 h 112"/>
                <a:gd name="T8" fmla="*/ 2147483647 w 113"/>
                <a:gd name="T9" fmla="*/ 2147483647 h 1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2"/>
                <a:gd name="T17" fmla="*/ 113 w 113"/>
                <a:gd name="T18" fmla="*/ 112 h 1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2">
                  <a:moveTo>
                    <a:pt x="56" y="112"/>
                  </a:moveTo>
                  <a:lnTo>
                    <a:pt x="0" y="0"/>
                  </a:lnTo>
                  <a:cubicBezTo>
                    <a:pt x="35" y="17"/>
                    <a:pt x="77" y="17"/>
                    <a:pt x="113" y="0"/>
                  </a:cubicBezTo>
                  <a:lnTo>
                    <a:pt x="56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59" name="Line 192"/>
            <p:cNvSpPr>
              <a:spLocks noChangeShapeType="1"/>
            </p:cNvSpPr>
            <p:nvPr/>
          </p:nvSpPr>
          <p:spPr bwMode="auto">
            <a:xfrm>
              <a:off x="4759325" y="3617913"/>
              <a:ext cx="1588" cy="12223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60" name="Freeform 193"/>
            <p:cNvSpPr>
              <a:spLocks/>
            </p:cNvSpPr>
            <p:nvPr/>
          </p:nvSpPr>
          <p:spPr bwMode="auto">
            <a:xfrm>
              <a:off x="4725988" y="3575050"/>
              <a:ext cx="68262" cy="55563"/>
            </a:xfrm>
            <a:custGeom>
              <a:avLst/>
              <a:gdLst>
                <a:gd name="T0" fmla="*/ 2147483647 w 113"/>
                <a:gd name="T1" fmla="*/ 0 h 113"/>
                <a:gd name="T2" fmla="*/ 2147483647 w 113"/>
                <a:gd name="T3" fmla="*/ 2147483647 h 113"/>
                <a:gd name="T4" fmla="*/ 0 w 113"/>
                <a:gd name="T5" fmla="*/ 2147483647 h 113"/>
                <a:gd name="T6" fmla="*/ 0 w 113"/>
                <a:gd name="T7" fmla="*/ 2147483647 h 113"/>
                <a:gd name="T8" fmla="*/ 2147483647 w 113"/>
                <a:gd name="T9" fmla="*/ 0 h 1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3"/>
                <a:gd name="T16" fmla="*/ 0 h 113"/>
                <a:gd name="T17" fmla="*/ 113 w 113"/>
                <a:gd name="T18" fmla="*/ 113 h 1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3" h="113">
                  <a:moveTo>
                    <a:pt x="56" y="0"/>
                  </a:moveTo>
                  <a:lnTo>
                    <a:pt x="113" y="113"/>
                  </a:lnTo>
                  <a:cubicBezTo>
                    <a:pt x="77" y="95"/>
                    <a:pt x="35" y="95"/>
                    <a:pt x="0" y="113"/>
                  </a:cubicBezTo>
                  <a:lnTo>
                    <a:pt x="56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1" name="Freeform 194"/>
            <p:cNvSpPr>
              <a:spLocks/>
            </p:cNvSpPr>
            <p:nvPr/>
          </p:nvSpPr>
          <p:spPr bwMode="auto">
            <a:xfrm>
              <a:off x="4725988" y="3730625"/>
              <a:ext cx="68262" cy="52388"/>
            </a:xfrm>
            <a:custGeom>
              <a:avLst/>
              <a:gdLst>
                <a:gd name="T0" fmla="*/ 2147483647 w 113"/>
                <a:gd name="T1" fmla="*/ 2147483647 h 112"/>
                <a:gd name="T2" fmla="*/ 0 w 113"/>
                <a:gd name="T3" fmla="*/ 0 h 112"/>
                <a:gd name="T4" fmla="*/ 2147483647 w 113"/>
                <a:gd name="T5" fmla="*/ 0 h 112"/>
                <a:gd name="T6" fmla="*/ 2147483647 w 113"/>
                <a:gd name="T7" fmla="*/ 2147483647 h 1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12"/>
                <a:gd name="T14" fmla="*/ 113 w 113"/>
                <a:gd name="T15" fmla="*/ 112 h 1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12">
                  <a:moveTo>
                    <a:pt x="56" y="112"/>
                  </a:moveTo>
                  <a:lnTo>
                    <a:pt x="0" y="0"/>
                  </a:lnTo>
                  <a:cubicBezTo>
                    <a:pt x="35" y="17"/>
                    <a:pt x="77" y="17"/>
                    <a:pt x="113" y="0"/>
                  </a:cubicBezTo>
                  <a:lnTo>
                    <a:pt x="56" y="112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2" name="Line 195"/>
            <p:cNvSpPr>
              <a:spLocks noChangeShapeType="1"/>
            </p:cNvSpPr>
            <p:nvPr/>
          </p:nvSpPr>
          <p:spPr bwMode="auto">
            <a:xfrm flipH="1">
              <a:off x="5402263" y="3608388"/>
              <a:ext cx="134937" cy="14128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63" name="Freeform 196"/>
            <p:cNvSpPr>
              <a:spLocks/>
            </p:cNvSpPr>
            <p:nvPr/>
          </p:nvSpPr>
          <p:spPr bwMode="auto">
            <a:xfrm>
              <a:off x="5499100" y="3575050"/>
              <a:ext cx="68263" cy="60325"/>
            </a:xfrm>
            <a:custGeom>
              <a:avLst/>
              <a:gdLst>
                <a:gd name="T0" fmla="*/ 2147483647 w 114"/>
                <a:gd name="T1" fmla="*/ 0 h 123"/>
                <a:gd name="T2" fmla="*/ 2147483647 w 114"/>
                <a:gd name="T3" fmla="*/ 2147483647 h 123"/>
                <a:gd name="T4" fmla="*/ 0 w 114"/>
                <a:gd name="T5" fmla="*/ 2147483647 h 123"/>
                <a:gd name="T6" fmla="*/ 2147483647 w 114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23"/>
                <a:gd name="T14" fmla="*/ 114 w 114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23">
                  <a:moveTo>
                    <a:pt x="114" y="0"/>
                  </a:moveTo>
                  <a:lnTo>
                    <a:pt x="89" y="123"/>
                  </a:lnTo>
                  <a:cubicBezTo>
                    <a:pt x="72" y="87"/>
                    <a:pt x="39" y="62"/>
                    <a:pt x="0" y="54"/>
                  </a:cubicBezTo>
                  <a:lnTo>
                    <a:pt x="114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4" name="Freeform 197"/>
            <p:cNvSpPr>
              <a:spLocks/>
            </p:cNvSpPr>
            <p:nvPr/>
          </p:nvSpPr>
          <p:spPr bwMode="auto">
            <a:xfrm>
              <a:off x="5368925" y="3722688"/>
              <a:ext cx="68263" cy="60325"/>
            </a:xfrm>
            <a:custGeom>
              <a:avLst/>
              <a:gdLst>
                <a:gd name="T0" fmla="*/ 0 w 114"/>
                <a:gd name="T1" fmla="*/ 2147483647 h 123"/>
                <a:gd name="T2" fmla="*/ 2147483647 w 114"/>
                <a:gd name="T3" fmla="*/ 0 h 123"/>
                <a:gd name="T4" fmla="*/ 2147483647 w 114"/>
                <a:gd name="T5" fmla="*/ 2147483647 h 123"/>
                <a:gd name="T6" fmla="*/ 0 w 114"/>
                <a:gd name="T7" fmla="*/ 2147483647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23"/>
                <a:gd name="T14" fmla="*/ 114 w 114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23">
                  <a:moveTo>
                    <a:pt x="0" y="123"/>
                  </a:moveTo>
                  <a:lnTo>
                    <a:pt x="26" y="0"/>
                  </a:lnTo>
                  <a:cubicBezTo>
                    <a:pt x="42" y="36"/>
                    <a:pt x="75" y="62"/>
                    <a:pt x="114" y="70"/>
                  </a:cubicBezTo>
                  <a:lnTo>
                    <a:pt x="0" y="1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5" name="Line 198"/>
            <p:cNvSpPr>
              <a:spLocks noChangeShapeType="1"/>
            </p:cNvSpPr>
            <p:nvPr/>
          </p:nvSpPr>
          <p:spPr bwMode="auto">
            <a:xfrm>
              <a:off x="5600700" y="3608388"/>
              <a:ext cx="134938" cy="14128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66" name="Freeform 199"/>
            <p:cNvSpPr>
              <a:spLocks/>
            </p:cNvSpPr>
            <p:nvPr/>
          </p:nvSpPr>
          <p:spPr bwMode="auto">
            <a:xfrm>
              <a:off x="5567363" y="3575050"/>
              <a:ext cx="71437" cy="60325"/>
            </a:xfrm>
            <a:custGeom>
              <a:avLst/>
              <a:gdLst>
                <a:gd name="T0" fmla="*/ 0 w 114"/>
                <a:gd name="T1" fmla="*/ 0 h 123"/>
                <a:gd name="T2" fmla="*/ 2147483647 w 114"/>
                <a:gd name="T3" fmla="*/ 2147483647 h 123"/>
                <a:gd name="T4" fmla="*/ 2147483647 w 114"/>
                <a:gd name="T5" fmla="*/ 2147483647 h 123"/>
                <a:gd name="T6" fmla="*/ 0 w 114"/>
                <a:gd name="T7" fmla="*/ 0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123"/>
                <a:gd name="T14" fmla="*/ 114 w 114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123">
                  <a:moveTo>
                    <a:pt x="0" y="0"/>
                  </a:moveTo>
                  <a:lnTo>
                    <a:pt x="114" y="54"/>
                  </a:lnTo>
                  <a:cubicBezTo>
                    <a:pt x="75" y="62"/>
                    <a:pt x="42" y="87"/>
                    <a:pt x="25" y="12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7" name="Freeform 200"/>
            <p:cNvSpPr>
              <a:spLocks/>
            </p:cNvSpPr>
            <p:nvPr/>
          </p:nvSpPr>
          <p:spPr bwMode="auto">
            <a:xfrm>
              <a:off x="5700713" y="3722688"/>
              <a:ext cx="65087" cy="60325"/>
            </a:xfrm>
            <a:custGeom>
              <a:avLst/>
              <a:gdLst>
                <a:gd name="T0" fmla="*/ 2147483647 w 113"/>
                <a:gd name="T1" fmla="*/ 2147483647 h 123"/>
                <a:gd name="T2" fmla="*/ 0 w 113"/>
                <a:gd name="T3" fmla="*/ 2147483647 h 123"/>
                <a:gd name="T4" fmla="*/ 2147483647 w 113"/>
                <a:gd name="T5" fmla="*/ 0 h 123"/>
                <a:gd name="T6" fmla="*/ 2147483647 w 113"/>
                <a:gd name="T7" fmla="*/ 2147483647 h 1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3"/>
                <a:gd name="T13" fmla="*/ 0 h 123"/>
                <a:gd name="T14" fmla="*/ 113 w 113"/>
                <a:gd name="T15" fmla="*/ 123 h 1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3" h="123">
                  <a:moveTo>
                    <a:pt x="113" y="123"/>
                  </a:moveTo>
                  <a:lnTo>
                    <a:pt x="0" y="70"/>
                  </a:lnTo>
                  <a:cubicBezTo>
                    <a:pt x="38" y="62"/>
                    <a:pt x="71" y="36"/>
                    <a:pt x="88" y="0"/>
                  </a:cubicBezTo>
                  <a:lnTo>
                    <a:pt x="113" y="123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68" name="Line 201"/>
            <p:cNvSpPr>
              <a:spLocks noChangeShapeType="1"/>
            </p:cNvSpPr>
            <p:nvPr/>
          </p:nvSpPr>
          <p:spPr bwMode="auto">
            <a:xfrm>
              <a:off x="5435600" y="2592388"/>
              <a:ext cx="915988" cy="1157287"/>
            </a:xfrm>
            <a:prstGeom prst="line">
              <a:avLst/>
            </a:prstGeom>
            <a:noFill/>
            <a:ln w="9525" cap="rnd">
              <a:solidFill>
                <a:schemeClr val="bg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469" name="Freeform 202"/>
            <p:cNvSpPr>
              <a:spLocks/>
            </p:cNvSpPr>
            <p:nvPr/>
          </p:nvSpPr>
          <p:spPr bwMode="auto">
            <a:xfrm>
              <a:off x="5407025" y="2555875"/>
              <a:ext cx="63500" cy="61913"/>
            </a:xfrm>
            <a:custGeom>
              <a:avLst/>
              <a:gdLst>
                <a:gd name="T0" fmla="*/ 0 w 109"/>
                <a:gd name="T1" fmla="*/ 0 h 125"/>
                <a:gd name="T2" fmla="*/ 2147483647 w 109"/>
                <a:gd name="T3" fmla="*/ 2147483647 h 125"/>
                <a:gd name="T4" fmla="*/ 2147483647 w 109"/>
                <a:gd name="T5" fmla="*/ 2147483647 h 125"/>
                <a:gd name="T6" fmla="*/ 0 w 109"/>
                <a:gd name="T7" fmla="*/ 0 h 12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125"/>
                <a:gd name="T14" fmla="*/ 109 w 109"/>
                <a:gd name="T15" fmla="*/ 125 h 12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125">
                  <a:moveTo>
                    <a:pt x="0" y="0"/>
                  </a:moveTo>
                  <a:lnTo>
                    <a:pt x="109" y="63"/>
                  </a:lnTo>
                  <a:cubicBezTo>
                    <a:pt x="69" y="68"/>
                    <a:pt x="35" y="91"/>
                    <a:pt x="15" y="12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470" name="Freeform 203"/>
            <p:cNvSpPr>
              <a:spLocks/>
            </p:cNvSpPr>
            <p:nvPr/>
          </p:nvSpPr>
          <p:spPr bwMode="auto">
            <a:xfrm>
              <a:off x="6313488" y="3722688"/>
              <a:ext cx="63500" cy="60325"/>
            </a:xfrm>
            <a:custGeom>
              <a:avLst/>
              <a:gdLst>
                <a:gd name="T0" fmla="*/ 2147483647 w 108"/>
                <a:gd name="T1" fmla="*/ 2147483647 h 125"/>
                <a:gd name="T2" fmla="*/ 0 w 108"/>
                <a:gd name="T3" fmla="*/ 2147483647 h 125"/>
                <a:gd name="T4" fmla="*/ 2147483647 w 108"/>
                <a:gd name="T5" fmla="*/ 0 h 125"/>
                <a:gd name="T6" fmla="*/ 2147483647 w 108"/>
                <a:gd name="T7" fmla="*/ 0 h 125"/>
                <a:gd name="T8" fmla="*/ 2147483647 w 108"/>
                <a:gd name="T9" fmla="*/ 2147483647 h 12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8"/>
                <a:gd name="T16" fmla="*/ 0 h 125"/>
                <a:gd name="T17" fmla="*/ 108 w 108"/>
                <a:gd name="T18" fmla="*/ 125 h 12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8" h="125">
                  <a:moveTo>
                    <a:pt x="108" y="125"/>
                  </a:moveTo>
                  <a:lnTo>
                    <a:pt x="0" y="62"/>
                  </a:lnTo>
                  <a:cubicBezTo>
                    <a:pt x="39" y="57"/>
                    <a:pt x="74" y="35"/>
                    <a:pt x="94" y="0"/>
                  </a:cubicBezTo>
                  <a:lnTo>
                    <a:pt x="108" y="125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33" name="Freeform 208"/>
            <p:cNvSpPr>
              <a:spLocks/>
            </p:cNvSpPr>
            <p:nvPr/>
          </p:nvSpPr>
          <p:spPr bwMode="auto">
            <a:xfrm>
              <a:off x="5113338" y="1836738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wrap="none" lIns="0" tIns="0" rIns="0" bIns="0" anchor="ctr" anchorCtr="1"/>
            <a:lstStyle/>
            <a:p>
              <a:pPr algn="ctr" eaLnBrk="1" hangingPunct="1">
                <a:defRPr/>
              </a:pPr>
              <a:r>
                <a:rPr lang="de-DE" sz="1200" b="0" dirty="0">
                  <a:solidFill>
                    <a:srgbClr val="000000"/>
                  </a:solidFill>
                </a:rPr>
                <a:t>SCS 1</a:t>
              </a:r>
            </a:p>
          </p:txBody>
        </p:sp>
        <p:sp>
          <p:nvSpPr>
            <p:cNvPr id="734" name="Freeform 212"/>
            <p:cNvSpPr>
              <a:spLocks/>
            </p:cNvSpPr>
            <p:nvPr/>
          </p:nvSpPr>
          <p:spPr bwMode="auto">
            <a:xfrm>
              <a:off x="4362450" y="2346325"/>
              <a:ext cx="585788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73" name="Rectangle 214"/>
            <p:cNvSpPr>
              <a:spLocks noChangeArrowheads="1"/>
            </p:cNvSpPr>
            <p:nvPr/>
          </p:nvSpPr>
          <p:spPr bwMode="auto">
            <a:xfrm>
              <a:off x="4516438" y="2360613"/>
              <a:ext cx="249237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TTC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74" name="Rectangle 215"/>
            <p:cNvSpPr>
              <a:spLocks noChangeArrowheads="1"/>
            </p:cNvSpPr>
            <p:nvPr/>
          </p:nvSpPr>
          <p:spPr bwMode="auto">
            <a:xfrm>
              <a:off x="4622800" y="2460625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75" name="Rectangle 216"/>
            <p:cNvSpPr>
              <a:spLocks noChangeArrowheads="1"/>
            </p:cNvSpPr>
            <p:nvPr/>
          </p:nvSpPr>
          <p:spPr bwMode="auto">
            <a:xfrm>
              <a:off x="4662488" y="246062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76" name="Rectangle 217"/>
            <p:cNvSpPr>
              <a:spLocks noChangeArrowheads="1"/>
            </p:cNvSpPr>
            <p:nvPr/>
          </p:nvSpPr>
          <p:spPr bwMode="auto">
            <a:xfrm>
              <a:off x="4687888" y="2460625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39" name="Freeform 218"/>
            <p:cNvSpPr>
              <a:spLocks/>
            </p:cNvSpPr>
            <p:nvPr/>
          </p:nvSpPr>
          <p:spPr bwMode="auto">
            <a:xfrm>
              <a:off x="5113338" y="2346325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78" name="Rectangle 220"/>
            <p:cNvSpPr>
              <a:spLocks noChangeArrowheads="1"/>
            </p:cNvSpPr>
            <p:nvPr/>
          </p:nvSpPr>
          <p:spPr bwMode="auto">
            <a:xfrm>
              <a:off x="5270500" y="2360613"/>
              <a:ext cx="249238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TTC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79" name="Rectangle 221"/>
            <p:cNvSpPr>
              <a:spLocks noChangeArrowheads="1"/>
            </p:cNvSpPr>
            <p:nvPr/>
          </p:nvSpPr>
          <p:spPr bwMode="auto">
            <a:xfrm>
              <a:off x="5373688" y="2460625"/>
              <a:ext cx="587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0" name="Rectangle 222"/>
            <p:cNvSpPr>
              <a:spLocks noChangeArrowheads="1"/>
            </p:cNvSpPr>
            <p:nvPr/>
          </p:nvSpPr>
          <p:spPr bwMode="auto">
            <a:xfrm>
              <a:off x="5413375" y="2460625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1" name="Rectangle 223"/>
            <p:cNvSpPr>
              <a:spLocks noChangeArrowheads="1"/>
            </p:cNvSpPr>
            <p:nvPr/>
          </p:nvSpPr>
          <p:spPr bwMode="auto">
            <a:xfrm>
              <a:off x="5438775" y="2460625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44" name="Freeform 224"/>
            <p:cNvSpPr>
              <a:spLocks/>
            </p:cNvSpPr>
            <p:nvPr/>
          </p:nvSpPr>
          <p:spPr bwMode="auto">
            <a:xfrm>
              <a:off x="3852863" y="2884488"/>
              <a:ext cx="590550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83" name="Rectangle 226"/>
            <p:cNvSpPr>
              <a:spLocks noChangeArrowheads="1"/>
            </p:cNvSpPr>
            <p:nvPr/>
          </p:nvSpPr>
          <p:spPr bwMode="auto">
            <a:xfrm>
              <a:off x="4038600" y="2898775"/>
              <a:ext cx="24923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LCS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4" name="Rectangle 227"/>
            <p:cNvSpPr>
              <a:spLocks noChangeArrowheads="1"/>
            </p:cNvSpPr>
            <p:nvPr/>
          </p:nvSpPr>
          <p:spPr bwMode="auto">
            <a:xfrm>
              <a:off x="4079875" y="30019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5" name="Rectangle 228"/>
            <p:cNvSpPr>
              <a:spLocks noChangeArrowheads="1"/>
            </p:cNvSpPr>
            <p:nvPr/>
          </p:nvSpPr>
          <p:spPr bwMode="auto">
            <a:xfrm>
              <a:off x="4127500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6" name="Rectangle 229"/>
            <p:cNvSpPr>
              <a:spLocks noChangeArrowheads="1"/>
            </p:cNvSpPr>
            <p:nvPr/>
          </p:nvSpPr>
          <p:spPr bwMode="auto">
            <a:xfrm>
              <a:off x="4144963" y="30019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7" name="Rectangle 230"/>
            <p:cNvSpPr>
              <a:spLocks noChangeArrowheads="1"/>
            </p:cNvSpPr>
            <p:nvPr/>
          </p:nvSpPr>
          <p:spPr bwMode="auto">
            <a:xfrm>
              <a:off x="4183063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88" name="Rectangle 231"/>
            <p:cNvSpPr>
              <a:spLocks noChangeArrowheads="1"/>
            </p:cNvSpPr>
            <p:nvPr/>
          </p:nvSpPr>
          <p:spPr bwMode="auto">
            <a:xfrm>
              <a:off x="4213225" y="30019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51" name="Freeform 232"/>
            <p:cNvSpPr>
              <a:spLocks/>
            </p:cNvSpPr>
            <p:nvPr/>
          </p:nvSpPr>
          <p:spPr bwMode="auto">
            <a:xfrm>
              <a:off x="4868863" y="2884488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90" name="Rectangle 234"/>
            <p:cNvSpPr>
              <a:spLocks noChangeArrowheads="1"/>
            </p:cNvSpPr>
            <p:nvPr/>
          </p:nvSpPr>
          <p:spPr bwMode="auto">
            <a:xfrm>
              <a:off x="5048250" y="2898775"/>
              <a:ext cx="249238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LCS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1" name="Rectangle 235"/>
            <p:cNvSpPr>
              <a:spLocks noChangeArrowheads="1"/>
            </p:cNvSpPr>
            <p:nvPr/>
          </p:nvSpPr>
          <p:spPr bwMode="auto">
            <a:xfrm>
              <a:off x="5095875" y="3001963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2" name="Rectangle 236"/>
            <p:cNvSpPr>
              <a:spLocks noChangeArrowheads="1"/>
            </p:cNvSpPr>
            <p:nvPr/>
          </p:nvSpPr>
          <p:spPr bwMode="auto">
            <a:xfrm>
              <a:off x="5138738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3" name="Rectangle 237"/>
            <p:cNvSpPr>
              <a:spLocks noChangeArrowheads="1"/>
            </p:cNvSpPr>
            <p:nvPr/>
          </p:nvSpPr>
          <p:spPr bwMode="auto">
            <a:xfrm>
              <a:off x="5164138" y="3001963"/>
              <a:ext cx="587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4" name="Rectangle 238"/>
            <p:cNvSpPr>
              <a:spLocks noChangeArrowheads="1"/>
            </p:cNvSpPr>
            <p:nvPr/>
          </p:nvSpPr>
          <p:spPr bwMode="auto">
            <a:xfrm>
              <a:off x="5202238" y="30019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5" name="Rectangle 239"/>
            <p:cNvSpPr>
              <a:spLocks noChangeArrowheads="1"/>
            </p:cNvSpPr>
            <p:nvPr/>
          </p:nvSpPr>
          <p:spPr bwMode="auto">
            <a:xfrm>
              <a:off x="5221288" y="3001963"/>
              <a:ext cx="587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58" name="Freeform 240"/>
            <p:cNvSpPr>
              <a:spLocks/>
            </p:cNvSpPr>
            <p:nvPr/>
          </p:nvSpPr>
          <p:spPr bwMode="auto">
            <a:xfrm>
              <a:off x="4462463" y="3365500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497" name="Rectangle 242"/>
            <p:cNvSpPr>
              <a:spLocks noChangeArrowheads="1"/>
            </p:cNvSpPr>
            <p:nvPr/>
          </p:nvSpPr>
          <p:spPr bwMode="auto">
            <a:xfrm>
              <a:off x="4572000" y="3373438"/>
              <a:ext cx="461963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Sub-sys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8" name="Rectangle 243"/>
            <p:cNvSpPr>
              <a:spLocks noChangeArrowheads="1"/>
            </p:cNvSpPr>
            <p:nvPr/>
          </p:nvSpPr>
          <p:spPr bwMode="auto">
            <a:xfrm>
              <a:off x="4659313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499" name="Rectangle 244"/>
            <p:cNvSpPr>
              <a:spLocks noChangeArrowheads="1"/>
            </p:cNvSpPr>
            <p:nvPr/>
          </p:nvSpPr>
          <p:spPr bwMode="auto">
            <a:xfrm>
              <a:off x="4706938" y="3484563"/>
              <a:ext cx="30162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0" name="Rectangle 245"/>
            <p:cNvSpPr>
              <a:spLocks noChangeArrowheads="1"/>
            </p:cNvSpPr>
            <p:nvPr/>
          </p:nvSpPr>
          <p:spPr bwMode="auto">
            <a:xfrm>
              <a:off x="4725988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1" name="Rectangle 246"/>
            <p:cNvSpPr>
              <a:spLocks noChangeArrowheads="1"/>
            </p:cNvSpPr>
            <p:nvPr/>
          </p:nvSpPr>
          <p:spPr bwMode="auto">
            <a:xfrm>
              <a:off x="4764088" y="34845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2" name="Rectangle 247"/>
            <p:cNvSpPr>
              <a:spLocks noChangeArrowheads="1"/>
            </p:cNvSpPr>
            <p:nvPr/>
          </p:nvSpPr>
          <p:spPr bwMode="auto">
            <a:xfrm>
              <a:off x="4794250" y="3484563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3" name="Rectangle 248"/>
            <p:cNvSpPr>
              <a:spLocks noChangeArrowheads="1"/>
            </p:cNvSpPr>
            <p:nvPr/>
          </p:nvSpPr>
          <p:spPr bwMode="auto">
            <a:xfrm>
              <a:off x="4833938" y="34845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4" name="Rectangle 249"/>
            <p:cNvSpPr>
              <a:spLocks noChangeArrowheads="1"/>
            </p:cNvSpPr>
            <p:nvPr/>
          </p:nvSpPr>
          <p:spPr bwMode="auto">
            <a:xfrm>
              <a:off x="4848225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67" name="Freeform 250"/>
            <p:cNvSpPr>
              <a:spLocks/>
            </p:cNvSpPr>
            <p:nvPr/>
          </p:nvSpPr>
          <p:spPr bwMode="auto">
            <a:xfrm>
              <a:off x="5275263" y="3365500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506" name="Rectangle 252"/>
            <p:cNvSpPr>
              <a:spLocks noChangeArrowheads="1"/>
            </p:cNvSpPr>
            <p:nvPr/>
          </p:nvSpPr>
          <p:spPr bwMode="auto">
            <a:xfrm>
              <a:off x="5381625" y="3373438"/>
              <a:ext cx="460375" cy="1539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Sub-sys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7" name="Rectangle 253"/>
            <p:cNvSpPr>
              <a:spLocks noChangeArrowheads="1"/>
            </p:cNvSpPr>
            <p:nvPr/>
          </p:nvSpPr>
          <p:spPr bwMode="auto">
            <a:xfrm>
              <a:off x="5467350" y="3484563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8" name="Rectangle 254"/>
            <p:cNvSpPr>
              <a:spLocks noChangeArrowheads="1"/>
            </p:cNvSpPr>
            <p:nvPr/>
          </p:nvSpPr>
          <p:spPr bwMode="auto">
            <a:xfrm>
              <a:off x="5519738" y="34845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09" name="Rectangle 255"/>
            <p:cNvSpPr>
              <a:spLocks noChangeArrowheads="1"/>
            </p:cNvSpPr>
            <p:nvPr/>
          </p:nvSpPr>
          <p:spPr bwMode="auto">
            <a:xfrm>
              <a:off x="5537200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0" name="Rectangle 256"/>
            <p:cNvSpPr>
              <a:spLocks noChangeArrowheads="1"/>
            </p:cNvSpPr>
            <p:nvPr/>
          </p:nvSpPr>
          <p:spPr bwMode="auto">
            <a:xfrm>
              <a:off x="5572125" y="34845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1" name="Rectangle 257"/>
            <p:cNvSpPr>
              <a:spLocks noChangeArrowheads="1"/>
            </p:cNvSpPr>
            <p:nvPr/>
          </p:nvSpPr>
          <p:spPr bwMode="auto">
            <a:xfrm>
              <a:off x="5603875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2" name="Rectangle 258"/>
            <p:cNvSpPr>
              <a:spLocks noChangeArrowheads="1"/>
            </p:cNvSpPr>
            <p:nvPr/>
          </p:nvSpPr>
          <p:spPr bwMode="auto">
            <a:xfrm>
              <a:off x="5640388" y="3484563"/>
              <a:ext cx="28575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.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3" name="Rectangle 259"/>
            <p:cNvSpPr>
              <a:spLocks noChangeArrowheads="1"/>
            </p:cNvSpPr>
            <p:nvPr/>
          </p:nvSpPr>
          <p:spPr bwMode="auto">
            <a:xfrm>
              <a:off x="5659438" y="3484563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4" name="Rectangle 262"/>
            <p:cNvSpPr>
              <a:spLocks noChangeArrowheads="1"/>
            </p:cNvSpPr>
            <p:nvPr/>
          </p:nvSpPr>
          <p:spPr bwMode="auto">
            <a:xfrm>
              <a:off x="4038600" y="3794125"/>
              <a:ext cx="227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5" name="Rectangle 263"/>
            <p:cNvSpPr>
              <a:spLocks noChangeArrowheads="1"/>
            </p:cNvSpPr>
            <p:nvPr/>
          </p:nvSpPr>
          <p:spPr bwMode="auto">
            <a:xfrm>
              <a:off x="4143375" y="3906838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1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78" name="Freeform 264"/>
            <p:cNvSpPr>
              <a:spLocks/>
            </p:cNvSpPr>
            <p:nvPr/>
          </p:nvSpPr>
          <p:spPr bwMode="auto">
            <a:xfrm>
              <a:off x="4462463" y="3784600"/>
              <a:ext cx="588962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517" name="Rectangle 266"/>
            <p:cNvSpPr>
              <a:spLocks noChangeArrowheads="1"/>
            </p:cNvSpPr>
            <p:nvPr/>
          </p:nvSpPr>
          <p:spPr bwMode="auto">
            <a:xfrm>
              <a:off x="4648200" y="3794125"/>
              <a:ext cx="227013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18" name="Rectangle 267"/>
            <p:cNvSpPr>
              <a:spLocks noChangeArrowheads="1"/>
            </p:cNvSpPr>
            <p:nvPr/>
          </p:nvSpPr>
          <p:spPr bwMode="auto">
            <a:xfrm>
              <a:off x="4754563" y="3906838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2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81" name="Freeform 268"/>
            <p:cNvSpPr>
              <a:spLocks/>
            </p:cNvSpPr>
            <p:nvPr/>
          </p:nvSpPr>
          <p:spPr bwMode="auto">
            <a:xfrm>
              <a:off x="5473700" y="3784600"/>
              <a:ext cx="585788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520" name="Rectangle 270"/>
            <p:cNvSpPr>
              <a:spLocks noChangeArrowheads="1"/>
            </p:cNvSpPr>
            <p:nvPr/>
          </p:nvSpPr>
          <p:spPr bwMode="auto">
            <a:xfrm>
              <a:off x="5659438" y="379412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21" name="Rectangle 271"/>
            <p:cNvSpPr>
              <a:spLocks noChangeArrowheads="1"/>
            </p:cNvSpPr>
            <p:nvPr/>
          </p:nvSpPr>
          <p:spPr bwMode="auto">
            <a:xfrm>
              <a:off x="5764213" y="3906838"/>
              <a:ext cx="58737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4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84" name="Freeform 272"/>
            <p:cNvSpPr>
              <a:spLocks/>
            </p:cNvSpPr>
            <p:nvPr/>
          </p:nvSpPr>
          <p:spPr bwMode="auto">
            <a:xfrm>
              <a:off x="5076825" y="3784600"/>
              <a:ext cx="585788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523" name="Rectangle 274"/>
            <p:cNvSpPr>
              <a:spLocks noChangeArrowheads="1"/>
            </p:cNvSpPr>
            <p:nvPr/>
          </p:nvSpPr>
          <p:spPr bwMode="auto">
            <a:xfrm>
              <a:off x="5257800" y="379412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24" name="Rectangle 275"/>
            <p:cNvSpPr>
              <a:spLocks noChangeArrowheads="1"/>
            </p:cNvSpPr>
            <p:nvPr/>
          </p:nvSpPr>
          <p:spPr bwMode="auto">
            <a:xfrm>
              <a:off x="5365750" y="3906838"/>
              <a:ext cx="57150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3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787" name="Freeform 276"/>
            <p:cNvSpPr>
              <a:spLocks/>
            </p:cNvSpPr>
            <p:nvPr/>
          </p:nvSpPr>
          <p:spPr bwMode="auto">
            <a:xfrm>
              <a:off x="6083300" y="3784600"/>
              <a:ext cx="587375" cy="209550"/>
            </a:xfrm>
            <a:prstGeom prst="roundRect">
              <a:avLst/>
            </a:prstGeom>
            <a:ln>
              <a:headEnd/>
              <a:tailEnd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/>
            <a:lstStyle/>
            <a:p>
              <a:pPr algn="ctr" eaLnBrk="1" hangingPunct="1">
                <a:defRPr/>
              </a:pPr>
              <a:endParaRPr lang="de-DE" sz="1800" b="0">
                <a:solidFill>
                  <a:srgbClr val="000000"/>
                </a:solidFill>
              </a:endParaRPr>
            </a:p>
          </p:txBody>
        </p:sp>
        <p:sp>
          <p:nvSpPr>
            <p:cNvPr id="8526" name="Rectangle 278"/>
            <p:cNvSpPr>
              <a:spLocks noChangeArrowheads="1"/>
            </p:cNvSpPr>
            <p:nvPr/>
          </p:nvSpPr>
          <p:spPr bwMode="auto">
            <a:xfrm>
              <a:off x="6267450" y="3794125"/>
              <a:ext cx="228600" cy="1539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000" b="0">
                  <a:solidFill>
                    <a:srgbClr val="000000"/>
                  </a:solidFill>
                  <a:cs typeface="Tahoma" panose="020B0604030504040204" pitchFamily="34" charset="0"/>
                </a:rPr>
                <a:t>Dev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27" name="Rectangle 279"/>
            <p:cNvSpPr>
              <a:spLocks noChangeArrowheads="1"/>
            </p:cNvSpPr>
            <p:nvPr/>
          </p:nvSpPr>
          <p:spPr bwMode="auto">
            <a:xfrm>
              <a:off x="6372225" y="3906838"/>
              <a:ext cx="58738" cy="1238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800" b="0">
                  <a:solidFill>
                    <a:srgbClr val="000000"/>
                  </a:solidFill>
                  <a:cs typeface="Tahoma" panose="020B0604030504040204" pitchFamily="34" charset="0"/>
                </a:rPr>
                <a:t>5</a:t>
              </a:r>
              <a:endParaRPr lang="en-US" altLang="en-US" sz="1200" b="0">
                <a:solidFill>
                  <a:srgbClr val="000000"/>
                </a:solidFill>
                <a:cs typeface="Tahoma" panose="020B0604030504040204" pitchFamily="34" charset="0"/>
              </a:endParaRPr>
            </a:p>
          </p:txBody>
        </p:sp>
        <p:sp>
          <p:nvSpPr>
            <p:cNvPr id="8528" name="Rectangle 287"/>
            <p:cNvSpPr>
              <a:spLocks noChangeArrowheads="1"/>
            </p:cNvSpPr>
            <p:nvPr/>
          </p:nvSpPr>
          <p:spPr bwMode="auto">
            <a:xfrm>
              <a:off x="5980113" y="2290763"/>
              <a:ext cx="19208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/>
              <a:r>
                <a:rPr lang="en-US" altLang="en-US" sz="1800" b="0">
                  <a:solidFill>
                    <a:srgbClr val="FFFFFF"/>
                  </a:solidFill>
                  <a:cs typeface="Tahoma" panose="020B0604030504040204" pitchFamily="34" charset="0"/>
                </a:rPr>
                <a:t>...</a:t>
              </a:r>
              <a:endParaRPr lang="en-US" altLang="en-US" sz="1200" b="0">
                <a:solidFill>
                  <a:srgbClr val="FFFFFF"/>
                </a:solidFill>
                <a:cs typeface="Tahoma" panose="020B0604030504040204" pitchFamily="34" charset="0"/>
              </a:endParaRPr>
            </a:p>
          </p:txBody>
        </p:sp>
        <p:cxnSp>
          <p:nvCxnSpPr>
            <p:cNvPr id="791" name="Straight Arrow Connector 790"/>
            <p:cNvCxnSpPr/>
            <p:nvPr/>
          </p:nvCxnSpPr>
          <p:spPr bwMode="auto">
            <a:xfrm rot="16200000" flipH="1">
              <a:off x="4087019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2" name="Straight Arrow Connector 791"/>
            <p:cNvCxnSpPr/>
            <p:nvPr/>
          </p:nvCxnSpPr>
          <p:spPr bwMode="auto">
            <a:xfrm rot="16200000" flipH="1">
              <a:off x="47109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3" name="Straight Arrow Connector 792"/>
            <p:cNvCxnSpPr/>
            <p:nvPr/>
          </p:nvCxnSpPr>
          <p:spPr bwMode="auto">
            <a:xfrm rot="16200000" flipH="1">
              <a:off x="53205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4" name="Straight Arrow Connector 793"/>
            <p:cNvCxnSpPr/>
            <p:nvPr/>
          </p:nvCxnSpPr>
          <p:spPr bwMode="auto">
            <a:xfrm rot="16200000" flipH="1">
              <a:off x="57777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5" name="Straight Arrow Connector 794"/>
            <p:cNvCxnSpPr/>
            <p:nvPr/>
          </p:nvCxnSpPr>
          <p:spPr bwMode="auto">
            <a:xfrm rot="16200000" flipH="1">
              <a:off x="63111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6" name="Straight Arrow Connector 795"/>
            <p:cNvCxnSpPr/>
            <p:nvPr/>
          </p:nvCxnSpPr>
          <p:spPr bwMode="auto">
            <a:xfrm rot="16200000" flipH="1">
              <a:off x="81399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  <p:cxnSp>
          <p:nvCxnSpPr>
            <p:cNvPr id="797" name="Straight Arrow Connector 796"/>
            <p:cNvCxnSpPr/>
            <p:nvPr/>
          </p:nvCxnSpPr>
          <p:spPr bwMode="auto">
            <a:xfrm rot="16200000" flipH="1">
              <a:off x="8749506" y="4101307"/>
              <a:ext cx="179387" cy="0"/>
            </a:xfrm>
            <a:prstGeom prst="straightConnector1">
              <a:avLst/>
            </a:prstGeom>
            <a:solidFill>
              <a:srgbClr val="FFCCCC"/>
            </a:solidFill>
            <a:ln w="31750" cap="flat" cmpd="sng" algn="ctr">
              <a:solidFill>
                <a:schemeClr val="accent6">
                  <a:lumMod val="40000"/>
                  <a:lumOff val="60000"/>
                </a:schemeClr>
              </a:solidFill>
              <a:prstDash val="solid"/>
              <a:round/>
              <a:headEnd type="triangle" w="med" len="sm"/>
              <a:tailEnd type="triangle" w="med" len="sm"/>
            </a:ln>
            <a:effectLst/>
          </p:spPr>
        </p:cxnSp>
      </p:grpSp>
      <p:grpSp>
        <p:nvGrpSpPr>
          <p:cNvPr id="6" name="Group 849"/>
          <p:cNvGrpSpPr>
            <a:grpSpLocks/>
          </p:cNvGrpSpPr>
          <p:nvPr/>
        </p:nvGrpSpPr>
        <p:grpSpPr bwMode="auto">
          <a:xfrm>
            <a:off x="3851275" y="3725863"/>
            <a:ext cx="5233988" cy="2827337"/>
            <a:chOff x="3851920" y="3726068"/>
            <a:chExt cx="5233086" cy="2827132"/>
          </a:xfrm>
        </p:grpSpPr>
        <p:sp>
          <p:nvSpPr>
            <p:cNvPr id="8330" name="Rectangle 60"/>
            <p:cNvSpPr>
              <a:spLocks noChangeArrowheads="1"/>
            </p:cNvSpPr>
            <p:nvPr/>
          </p:nvSpPr>
          <p:spPr bwMode="auto">
            <a:xfrm>
              <a:off x="3890963" y="6276975"/>
              <a:ext cx="3195637" cy="276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marL="449263" indent="-449263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>
                <a:spcBef>
                  <a:spcPct val="30000"/>
                </a:spcBef>
                <a:buClr>
                  <a:srgbClr val="CAC1FF"/>
                </a:buClr>
              </a:pPr>
              <a:r>
                <a:rPr lang="en-US" altLang="en-US" sz="1200" b="0">
                  <a:solidFill>
                    <a:schemeClr val="bg1"/>
                  </a:solidFill>
                  <a:cs typeface="Tahoma" panose="020B0604030504040204" pitchFamily="34" charset="0"/>
                </a:rPr>
                <a:t>**only mandatory for relevant sub-detectors</a:t>
              </a:r>
            </a:p>
          </p:txBody>
        </p:sp>
        <p:grpSp>
          <p:nvGrpSpPr>
            <p:cNvPr id="8331" name="Group 803"/>
            <p:cNvGrpSpPr>
              <a:grpSpLocks/>
            </p:cNvGrpSpPr>
            <p:nvPr/>
          </p:nvGrpSpPr>
          <p:grpSpPr bwMode="auto">
            <a:xfrm>
              <a:off x="3851920" y="3726068"/>
              <a:ext cx="5233086" cy="2610873"/>
              <a:chOff x="3851920" y="3878468"/>
              <a:chExt cx="5233086" cy="2610873"/>
            </a:xfrm>
          </p:grpSpPr>
          <p:sp>
            <p:nvSpPr>
              <p:cNvPr id="805" name="Rectangle 486"/>
              <p:cNvSpPr>
                <a:spLocks noChangeArrowheads="1"/>
              </p:cNvSpPr>
              <p:nvPr/>
            </p:nvSpPr>
            <p:spPr bwMode="auto">
              <a:xfrm>
                <a:off x="3851920" y="4761054"/>
                <a:ext cx="5233086" cy="1715963"/>
              </a:xfrm>
              <a:prstGeom prst="wedgeRoundRectCallout">
                <a:avLst>
                  <a:gd name="adj1" fmla="val 2382"/>
                  <a:gd name="adj2" fmla="val -178292"/>
                  <a:gd name="adj3" fmla="val 16667"/>
                </a:avLst>
              </a:prstGeom>
              <a:ln>
                <a:headEnd/>
                <a:tailEnd/>
              </a:ln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wrap="none" anchor="ctr"/>
              <a:lstStyle/>
              <a:p>
                <a:pPr algn="ctr" eaLnBrk="1" hangingPunct="1">
                  <a:defRPr/>
                </a:pPr>
                <a:endParaRPr lang="de-DE" b="0">
                  <a:solidFill>
                    <a:schemeClr val="tx1"/>
                  </a:solidFill>
                </a:endParaRPr>
              </a:p>
            </p:txBody>
          </p:sp>
          <p:sp>
            <p:nvSpPr>
              <p:cNvPr id="8333" name="Rectangle 484"/>
              <p:cNvSpPr>
                <a:spLocks noChangeArrowheads="1"/>
              </p:cNvSpPr>
              <p:nvPr/>
            </p:nvSpPr>
            <p:spPr bwMode="auto">
              <a:xfrm rot="-5400000">
                <a:off x="3343508" y="5332857"/>
                <a:ext cx="1728192" cy="5847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de-DE" altLang="en-US" sz="1600">
                    <a:cs typeface="Tahoma" panose="020B0604030504040204" pitchFamily="34" charset="0"/>
                  </a:rPr>
                  <a:t>STATES, </a:t>
                </a:r>
              </a:p>
              <a:p>
                <a:pPr algn="ctr" eaLnBrk="1" hangingPunct="1"/>
                <a:r>
                  <a:rPr lang="de-DE" altLang="en-US" sz="1600">
                    <a:cs typeface="Tahoma" panose="020B0604030504040204" pitchFamily="34" charset="0"/>
                  </a:rPr>
                  <a:t>COMMANDS</a:t>
                </a:r>
              </a:p>
            </p:txBody>
          </p:sp>
          <p:sp>
            <p:nvSpPr>
              <p:cNvPr id="8334" name="Rectangle 485"/>
              <p:cNvSpPr>
                <a:spLocks noChangeArrowheads="1"/>
              </p:cNvSpPr>
              <p:nvPr/>
            </p:nvSpPr>
            <p:spPr bwMode="auto">
              <a:xfrm rot="-5400000">
                <a:off x="7010119" y="5455967"/>
                <a:ext cx="1728192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algn="ctr" eaLnBrk="1" hangingPunct="1"/>
                <a:r>
                  <a:rPr lang="de-DE" altLang="en-US" sz="1600">
                    <a:cs typeface="Tahoma" panose="020B0604030504040204" pitchFamily="34" charset="0"/>
                  </a:rPr>
                  <a:t>STATUS</a:t>
                </a:r>
              </a:p>
            </p:txBody>
          </p:sp>
          <p:sp>
            <p:nvSpPr>
              <p:cNvPr id="8335" name="Rectangle 487"/>
              <p:cNvSpPr>
                <a:spLocks noChangeArrowheads="1"/>
              </p:cNvSpPr>
              <p:nvPr/>
            </p:nvSpPr>
            <p:spPr bwMode="auto">
              <a:xfrm>
                <a:off x="6921388" y="3878468"/>
                <a:ext cx="1143000" cy="73866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 algn="ctr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1pPr>
                <a:lvl2pPr marL="742950" indent="-28575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2pPr>
                <a:lvl3pPr marL="11430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3pPr>
                <a:lvl4pPr marL="16002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4pPr>
                <a:lvl5pPr marL="2057400" indent="-228600"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400" b="1">
                    <a:solidFill>
                      <a:schemeClr val="tx1"/>
                    </a:solidFill>
                    <a:latin typeface="Arial" panose="020B0604020202020204" pitchFamily="34" charset="0"/>
                  </a:defRPr>
                </a:lvl9pPr>
              </a:lstStyle>
              <a:p>
                <a:pPr eaLnBrk="1" hangingPunct="1"/>
                <a:r>
                  <a:rPr lang="de-DE" altLang="en-US" b="0">
                    <a:cs typeface="Tahoma" panose="020B0604030504040204" pitchFamily="34" charset="0"/>
                  </a:rPr>
                  <a:t>State machine object</a:t>
                </a:r>
              </a:p>
            </p:txBody>
          </p:sp>
          <p:grpSp>
            <p:nvGrpSpPr>
              <p:cNvPr id="8336" name="Group 823"/>
              <p:cNvGrpSpPr>
                <a:grpSpLocks/>
              </p:cNvGrpSpPr>
              <p:nvPr/>
            </p:nvGrpSpPr>
            <p:grpSpPr bwMode="auto">
              <a:xfrm>
                <a:off x="8028384" y="5121188"/>
                <a:ext cx="919594" cy="1080190"/>
                <a:chOff x="76481" y="-18125"/>
                <a:chExt cx="1159432" cy="1361914"/>
              </a:xfrm>
            </p:grpSpPr>
            <p:sp>
              <p:nvSpPr>
                <p:cNvPr id="840" name="Rounded Rectangle 839"/>
                <p:cNvSpPr/>
                <p:nvPr/>
              </p:nvSpPr>
              <p:spPr>
                <a:xfrm>
                  <a:off x="75887" y="-17870"/>
                  <a:ext cx="1160689" cy="286200"/>
                </a:xfrm>
                <a:prstGeom prst="roundRect">
                  <a:avLst/>
                </a:prstGeom>
                <a:gradFill>
                  <a:gsLst>
                    <a:gs pos="0">
                      <a:srgbClr val="00C000"/>
                    </a:gs>
                    <a:gs pos="80000">
                      <a:srgbClr val="00F600"/>
                    </a:gs>
                    <a:gs pos="100000">
                      <a:srgbClr val="3BFF3B"/>
                    </a:gs>
                  </a:gsLst>
                </a:gradFill>
                <a:ln>
                  <a:solidFill>
                    <a:srgbClr val="00CC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200" b="0" dirty="0">
                      <a:solidFill>
                        <a:schemeClr val="tx1"/>
                      </a:solidFill>
                      <a:cs typeface="Arial" pitchFamily="34" charset="0"/>
                    </a:rPr>
                    <a:t>OK</a:t>
                  </a:r>
                </a:p>
              </p:txBody>
            </p:sp>
            <p:sp>
              <p:nvSpPr>
                <p:cNvPr id="841" name="Rounded Rectangle 840"/>
                <p:cNvSpPr/>
                <p:nvPr/>
              </p:nvSpPr>
              <p:spPr>
                <a:xfrm>
                  <a:off x="75887" y="338377"/>
                  <a:ext cx="1160689" cy="286200"/>
                </a:xfrm>
                <a:prstGeom prst="roundRect">
                  <a:avLst/>
                </a:prstGeom>
                <a:gradFill>
                  <a:gsLst>
                    <a:gs pos="0">
                      <a:srgbClr val="EBE600"/>
                    </a:gs>
                    <a:gs pos="80000">
                      <a:srgbClr val="FFFF00"/>
                    </a:gs>
                    <a:gs pos="100000">
                      <a:srgbClr val="FFFF9F"/>
                    </a:gs>
                  </a:gsLst>
                </a:gradFill>
                <a:ln>
                  <a:solidFill>
                    <a:srgbClr val="FFFF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200" b="0" dirty="0">
                      <a:solidFill>
                        <a:schemeClr val="tx1"/>
                      </a:solidFill>
                      <a:cs typeface="Arial" pitchFamily="34" charset="0"/>
                    </a:rPr>
                    <a:t>WARNING</a:t>
                  </a:r>
                </a:p>
              </p:txBody>
            </p:sp>
            <p:sp>
              <p:nvSpPr>
                <p:cNvPr id="842" name="Rounded Rectangle 841"/>
                <p:cNvSpPr/>
                <p:nvPr/>
              </p:nvSpPr>
              <p:spPr>
                <a:xfrm>
                  <a:off x="75887" y="696627"/>
                  <a:ext cx="1158687" cy="296206"/>
                </a:xfrm>
                <a:prstGeom prst="roundRect">
                  <a:avLst/>
                </a:prstGeom>
                <a:gradFill>
                  <a:gsLst>
                    <a:gs pos="0">
                      <a:srgbClr val="EA9C00"/>
                    </a:gs>
                    <a:gs pos="80000">
                      <a:srgbClr val="FFB601"/>
                    </a:gs>
                    <a:gs pos="100000">
                      <a:srgbClr val="FFCD2D"/>
                    </a:gs>
                  </a:gsLst>
                </a:gradFill>
                <a:ln>
                  <a:solidFill>
                    <a:srgbClr val="EA9C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200" b="0" dirty="0">
                      <a:solidFill>
                        <a:schemeClr val="tx1"/>
                      </a:solidFill>
                      <a:cs typeface="Arial" pitchFamily="34" charset="0"/>
                    </a:rPr>
                    <a:t>ERROR</a:t>
                  </a:r>
                </a:p>
              </p:txBody>
            </p:sp>
            <p:sp>
              <p:nvSpPr>
                <p:cNvPr id="843" name="Rounded Rectangle 842"/>
                <p:cNvSpPr/>
                <p:nvPr/>
              </p:nvSpPr>
              <p:spPr>
                <a:xfrm>
                  <a:off x="77888" y="1066883"/>
                  <a:ext cx="1158688" cy="286200"/>
                </a:xfrm>
                <a:prstGeom prst="roundRect">
                  <a:avLst/>
                </a:prstGeom>
                <a:gradFill>
                  <a:gsLst>
                    <a:gs pos="0">
                      <a:srgbClr val="C00000"/>
                    </a:gs>
                    <a:gs pos="80000">
                      <a:srgbClr val="FF0000"/>
                    </a:gs>
                    <a:gs pos="100000">
                      <a:srgbClr val="FF3F3F"/>
                    </a:gs>
                  </a:gsLst>
                </a:gradFill>
                <a:ln>
                  <a:solidFill>
                    <a:srgbClr val="FF0000"/>
                  </a:solidFill>
                </a:ln>
              </p:spPr>
              <p:style>
                <a:lnRef idx="1">
                  <a:schemeClr val="accent2"/>
                </a:lnRef>
                <a:fillRef idx="3">
                  <a:schemeClr val="accent2"/>
                </a:fillRef>
                <a:effectRef idx="2">
                  <a:schemeClr val="accent2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200" b="0" dirty="0">
                      <a:solidFill>
                        <a:schemeClr val="tx1"/>
                      </a:solidFill>
                      <a:cs typeface="Arial" pitchFamily="34" charset="0"/>
                    </a:rPr>
                    <a:t>FATAL</a:t>
                  </a:r>
                </a:p>
              </p:txBody>
            </p:sp>
          </p:grpSp>
          <p:grpSp>
            <p:nvGrpSpPr>
              <p:cNvPr id="8337" name="Group 397"/>
              <p:cNvGrpSpPr>
                <a:grpSpLocks/>
              </p:cNvGrpSpPr>
              <p:nvPr/>
            </p:nvGrpSpPr>
            <p:grpSpPr bwMode="auto">
              <a:xfrm>
                <a:off x="4499992" y="4882879"/>
                <a:ext cx="3096344" cy="1534453"/>
                <a:chOff x="0" y="0"/>
                <a:chExt cx="4629150" cy="2294064"/>
              </a:xfrm>
            </p:grpSpPr>
            <p:sp>
              <p:nvSpPr>
                <p:cNvPr id="811" name="Rounded Rectangle 810"/>
                <p:cNvSpPr/>
                <p:nvPr/>
              </p:nvSpPr>
              <p:spPr>
                <a:xfrm>
                  <a:off x="1567806" y="968868"/>
                  <a:ext cx="1452253" cy="346487"/>
                </a:xfrm>
                <a:prstGeom prst="roundRect">
                  <a:avLst/>
                </a:prstGeom>
                <a:gradFill>
                  <a:gsLst>
                    <a:gs pos="0">
                      <a:srgbClr val="050F43"/>
                    </a:gs>
                    <a:gs pos="80000">
                      <a:srgbClr val="113075"/>
                    </a:gs>
                    <a:gs pos="100000">
                      <a:srgbClr val="2F3889"/>
                    </a:gs>
                  </a:gsLst>
                </a:gradFill>
                <a:ln>
                  <a:solidFill>
                    <a:srgbClr val="0032A2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bg1"/>
                      </a:solidFill>
                      <a:effectLst>
                        <a:outerShdw blurRad="38100" dist="38100" dir="2700000" algn="tl">
                          <a:srgbClr val="000000">
                            <a:alpha val="43137"/>
                          </a:srgbClr>
                        </a:outerShdw>
                      </a:effectLst>
                      <a:cs typeface="Arial" pitchFamily="34" charset="0"/>
                    </a:rPr>
                    <a:t>SHUTDOWN</a:t>
                  </a:r>
                </a:p>
              </p:txBody>
            </p:sp>
            <p:sp>
              <p:nvSpPr>
                <p:cNvPr id="812" name="Rounded Rectangle 811"/>
                <p:cNvSpPr/>
                <p:nvPr/>
              </p:nvSpPr>
              <p:spPr>
                <a:xfrm>
                  <a:off x="25380" y="1749651"/>
                  <a:ext cx="1454625" cy="374966"/>
                </a:xfrm>
                <a:prstGeom prst="roundRect">
                  <a:avLst/>
                </a:prstGeom>
                <a:gradFill>
                  <a:gsLst>
                    <a:gs pos="0">
                      <a:srgbClr val="0033CC"/>
                    </a:gs>
                    <a:gs pos="80000">
                      <a:srgbClr val="0066FF"/>
                    </a:gs>
                    <a:gs pos="100000">
                      <a:srgbClr val="0066FF"/>
                    </a:gs>
                  </a:gsLst>
                </a:gradFill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NOT_READY</a:t>
                  </a:r>
                </a:p>
              </p:txBody>
            </p:sp>
            <p:sp>
              <p:nvSpPr>
                <p:cNvPr id="813" name="Rounded Rectangle 812"/>
                <p:cNvSpPr/>
                <p:nvPr/>
              </p:nvSpPr>
              <p:spPr>
                <a:xfrm>
                  <a:off x="1567806" y="602"/>
                  <a:ext cx="1454625" cy="360726"/>
                </a:xfrm>
                <a:prstGeom prst="roundRect">
                  <a:avLst/>
                </a:prstGeom>
                <a:gradFill>
                  <a:gsLst>
                    <a:gs pos="0">
                      <a:srgbClr val="00A400"/>
                    </a:gs>
                    <a:gs pos="80000">
                      <a:srgbClr val="00D600"/>
                    </a:gs>
                    <a:gs pos="100000">
                      <a:srgbClr val="15FF15"/>
                    </a:gs>
                  </a:gsLst>
                </a:gradFill>
                <a:ln>
                  <a:solidFill>
                    <a:srgbClr val="00CC00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READY</a:t>
                  </a:r>
                </a:p>
              </p:txBody>
            </p:sp>
            <p:sp>
              <p:nvSpPr>
                <p:cNvPr id="814" name="Text Box 23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908650" y="404057"/>
                  <a:ext cx="216000" cy="1188000"/>
                </a:xfrm>
                <a:prstGeom prst="wedgeRoundRectCallout">
                  <a:avLst>
                    <a:gd name="adj1" fmla="val -26948"/>
                    <a:gd name="adj2" fmla="val 60496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270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GOTO_STANDBY</a:t>
                  </a:r>
                  <a:endParaRPr lang="en-US" sz="1800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15" name="Rounded Rectangle 814"/>
                <p:cNvSpPr/>
                <p:nvPr/>
              </p:nvSpPr>
              <p:spPr>
                <a:xfrm>
                  <a:off x="1567806" y="489482"/>
                  <a:ext cx="1454625" cy="360726"/>
                </a:xfrm>
                <a:prstGeom prst="roundRect">
                  <a:avLst/>
                </a:prstGeom>
                <a:gradFill>
                  <a:gsLst>
                    <a:gs pos="0">
                      <a:srgbClr val="169E9B"/>
                    </a:gs>
                    <a:gs pos="80000">
                      <a:srgbClr val="23E1DC"/>
                    </a:gs>
                    <a:gs pos="100000">
                      <a:srgbClr val="56E8E5"/>
                    </a:gs>
                  </a:gsLst>
                </a:gradFill>
                <a:ln>
                  <a:solidFill>
                    <a:srgbClr val="1DD5D1"/>
                  </a:solidFill>
                </a:ln>
              </p:spPr>
              <p:style>
                <a:lnRef idx="1">
                  <a:schemeClr val="accent3"/>
                </a:lnRef>
                <a:fillRef idx="3">
                  <a:schemeClr val="accent3"/>
                </a:fillRef>
                <a:effectRef idx="2">
                  <a:schemeClr val="accent3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STANDBY**</a:t>
                  </a:r>
                </a:p>
              </p:txBody>
            </p:sp>
            <p:sp>
              <p:nvSpPr>
                <p:cNvPr id="816" name="Circular Arrow 815"/>
                <p:cNvSpPr/>
                <p:nvPr/>
              </p:nvSpPr>
              <p:spPr bwMode="auto">
                <a:xfrm rot="5400000" flipH="1">
                  <a:off x="2711541" y="641399"/>
                  <a:ext cx="647884" cy="647818"/>
                </a:xfrm>
                <a:prstGeom prst="circularArrow">
                  <a:avLst>
                    <a:gd name="adj1" fmla="val 19257"/>
                    <a:gd name="adj2" fmla="val 1070141"/>
                    <a:gd name="adj3" fmla="val 20887979"/>
                    <a:gd name="adj4" fmla="val 10800000"/>
                    <a:gd name="adj5" fmla="val 20450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17" name="Text Box 23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3908650" y="-124150"/>
                  <a:ext cx="216000" cy="1188000"/>
                </a:xfrm>
                <a:prstGeom prst="wedgeRoundRectCallout">
                  <a:avLst>
                    <a:gd name="adj1" fmla="val -26948"/>
                    <a:gd name="adj2" fmla="val 60496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270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GOTO_READY</a:t>
                  </a:r>
                  <a:endParaRPr lang="en-US" sz="1800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18" name="Text Box 23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484537" y="-306667"/>
                  <a:ext cx="215960" cy="1186481"/>
                </a:xfrm>
                <a:prstGeom prst="wedgeRoundRectCallout">
                  <a:avLst>
                    <a:gd name="adj1" fmla="val -26948"/>
                    <a:gd name="adj2" fmla="val 60496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GOTO_STANDBY</a:t>
                  </a:r>
                  <a:endParaRPr lang="en-US" sz="1800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19" name="Text Box 23"/>
                <p:cNvSpPr txBox="1">
                  <a:spLocks noChangeArrowheads="1"/>
                </p:cNvSpPr>
                <p:nvPr/>
              </p:nvSpPr>
              <p:spPr bwMode="auto">
                <a:xfrm rot="16200000">
                  <a:off x="484537" y="272393"/>
                  <a:ext cx="215960" cy="1186481"/>
                </a:xfrm>
                <a:prstGeom prst="wedgeRoundRectCallout">
                  <a:avLst>
                    <a:gd name="adj1" fmla="val -26948"/>
                    <a:gd name="adj2" fmla="val 60496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GOTO_SHUTDOWN</a:t>
                  </a:r>
                  <a:endParaRPr lang="en-US" sz="1800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20" name="Down Arrow 819"/>
                <p:cNvSpPr/>
                <p:nvPr/>
              </p:nvSpPr>
              <p:spPr>
                <a:xfrm flipV="1">
                  <a:off x="663706" y="2110378"/>
                  <a:ext cx="177973" cy="182736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  <p:sp>
              <p:nvSpPr>
                <p:cNvPr id="821" name="Down Arrow 820"/>
                <p:cNvSpPr/>
                <p:nvPr/>
              </p:nvSpPr>
              <p:spPr>
                <a:xfrm flipV="1">
                  <a:off x="663706" y="1566914"/>
                  <a:ext cx="177973" cy="187484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  <p:sp>
              <p:nvSpPr>
                <p:cNvPr id="822" name="Circular Arrow 821"/>
                <p:cNvSpPr/>
                <p:nvPr/>
              </p:nvSpPr>
              <p:spPr bwMode="auto">
                <a:xfrm rot="5400000" flipH="1">
                  <a:off x="2711541" y="90816"/>
                  <a:ext cx="647884" cy="647818"/>
                </a:xfrm>
                <a:prstGeom prst="circularArrow">
                  <a:avLst>
                    <a:gd name="adj1" fmla="val 19257"/>
                    <a:gd name="adj2" fmla="val 1070141"/>
                    <a:gd name="adj3" fmla="val 20887979"/>
                    <a:gd name="adj4" fmla="val 10800000"/>
                    <a:gd name="adj5" fmla="val 20450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3" name="Circular Arrow 822"/>
                <p:cNvSpPr/>
                <p:nvPr/>
              </p:nvSpPr>
              <p:spPr bwMode="auto">
                <a:xfrm rot="5400000" flipV="1">
                  <a:off x="1245050" y="596309"/>
                  <a:ext cx="647883" cy="647818"/>
                </a:xfrm>
                <a:prstGeom prst="circularArrow">
                  <a:avLst>
                    <a:gd name="adj1" fmla="val 19257"/>
                    <a:gd name="adj2" fmla="val 1070141"/>
                    <a:gd name="adj3" fmla="val 20887979"/>
                    <a:gd name="adj4" fmla="val 10800000"/>
                    <a:gd name="adj5" fmla="val 20450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4" name="Circular Arrow 823"/>
                <p:cNvSpPr/>
                <p:nvPr/>
              </p:nvSpPr>
              <p:spPr bwMode="auto">
                <a:xfrm rot="5400000" flipV="1">
                  <a:off x="1245050" y="45726"/>
                  <a:ext cx="647883" cy="647818"/>
                </a:xfrm>
                <a:prstGeom prst="circularArrow">
                  <a:avLst>
                    <a:gd name="adj1" fmla="val 19257"/>
                    <a:gd name="adj2" fmla="val 1070141"/>
                    <a:gd name="adj3" fmla="val 20887979"/>
                    <a:gd name="adj4" fmla="val 10800000"/>
                    <a:gd name="adj5" fmla="val 20450"/>
                  </a:avLst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825" name="Rounded Rectangle 824"/>
                <p:cNvSpPr/>
                <p:nvPr/>
              </p:nvSpPr>
              <p:spPr>
                <a:xfrm>
                  <a:off x="1593907" y="1749651"/>
                  <a:ext cx="1454627" cy="360726"/>
                </a:xfrm>
                <a:prstGeom prst="roundRect">
                  <a:avLst/>
                </a:prstGeom>
                <a:gradFill>
                  <a:gsLst>
                    <a:gs pos="0">
                      <a:srgbClr val="EA9C00"/>
                    </a:gs>
                    <a:gs pos="80000">
                      <a:srgbClr val="FFB601"/>
                    </a:gs>
                    <a:gs pos="100000">
                      <a:srgbClr val="FFCD2D"/>
                    </a:gs>
                  </a:gsLst>
                </a:gradFill>
                <a:ln>
                  <a:solidFill>
                    <a:srgbClr val="EA9C0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UNKNOWN</a:t>
                  </a:r>
                </a:p>
              </p:txBody>
            </p:sp>
            <p:sp>
              <p:nvSpPr>
                <p:cNvPr id="826" name="Down Arrow 825"/>
                <p:cNvSpPr/>
                <p:nvPr/>
              </p:nvSpPr>
              <p:spPr>
                <a:xfrm flipV="1">
                  <a:off x="2215624" y="2110378"/>
                  <a:ext cx="177973" cy="182736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  <p:sp>
              <p:nvSpPr>
                <p:cNvPr id="827" name="Down Arrow 826"/>
                <p:cNvSpPr/>
                <p:nvPr/>
              </p:nvSpPr>
              <p:spPr>
                <a:xfrm flipV="1">
                  <a:off x="2215624" y="1566914"/>
                  <a:ext cx="177973" cy="187484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  <p:sp>
              <p:nvSpPr>
                <p:cNvPr id="835" name="Text Box 23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2816865" y="1114904"/>
                  <a:ext cx="216000" cy="863999"/>
                </a:xfrm>
                <a:prstGeom prst="wedgeRoundRectCallout">
                  <a:avLst>
                    <a:gd name="adj1" fmla="val 16249"/>
                    <a:gd name="adj2" fmla="val 63736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270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RECOVER</a:t>
                  </a:r>
                  <a:endParaRPr lang="en-US" sz="1800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36" name="Text Box 23"/>
                <p:cNvSpPr txBox="1">
                  <a:spLocks noChangeArrowheads="1"/>
                </p:cNvSpPr>
                <p:nvPr/>
              </p:nvSpPr>
              <p:spPr bwMode="auto">
                <a:xfrm rot="5400000">
                  <a:off x="1314271" y="1098979"/>
                  <a:ext cx="216000" cy="932152"/>
                </a:xfrm>
                <a:prstGeom prst="wedgeRoundRectCallout">
                  <a:avLst>
                    <a:gd name="adj1" fmla="val 7261"/>
                    <a:gd name="adj2" fmla="val 62477"/>
                    <a:gd name="adj3" fmla="val 16667"/>
                  </a:avLst>
                </a:prstGeom>
                <a:ln>
                  <a:headEnd/>
                  <a:tailEnd/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vert="vert270" lIns="0" rIns="0" bIns="0" anchor="ctr"/>
                <a:lstStyle/>
                <a:p>
                  <a:pPr algn="ctr" eaLnBrk="1" hangingPunct="1">
                    <a:spcAft>
                      <a:spcPts val="1000"/>
                    </a:spcAft>
                    <a:defRPr/>
                  </a:pPr>
                  <a:r>
                    <a:rPr lang="en-US" sz="600" dirty="0">
                      <a:solidFill>
                        <a:schemeClr val="tx1"/>
                      </a:solidFill>
                      <a:cs typeface="Arial" pitchFamily="34" charset="0"/>
                    </a:rPr>
                    <a:t>GOTO_</a:t>
                  </a:r>
                  <a:r>
                    <a:rPr lang="en-US" sz="600" i="1" dirty="0">
                      <a:solidFill>
                        <a:schemeClr val="tx1"/>
                      </a:solidFill>
                      <a:cs typeface="Arial" pitchFamily="34" charset="0"/>
                    </a:rPr>
                    <a:t>ANY</a:t>
                  </a:r>
                  <a:endParaRPr lang="en-US" sz="1800" i="1" dirty="0">
                    <a:solidFill>
                      <a:schemeClr val="tx1"/>
                    </a:solidFill>
                    <a:cs typeface="Arial" pitchFamily="34" charset="0"/>
                  </a:endParaRPr>
                </a:p>
              </p:txBody>
            </p:sp>
            <p:sp>
              <p:nvSpPr>
                <p:cNvPr id="837" name="Rounded Rectangle 836"/>
                <p:cNvSpPr/>
                <p:nvPr/>
              </p:nvSpPr>
              <p:spPr>
                <a:xfrm>
                  <a:off x="3176674" y="1763890"/>
                  <a:ext cx="1452253" cy="360726"/>
                </a:xfrm>
                <a:prstGeom prst="roundRect">
                  <a:avLst/>
                </a:prstGeom>
                <a:gradFill>
                  <a:gsLst>
                    <a:gs pos="0">
                      <a:schemeClr val="accent1">
                        <a:lumMod val="20000"/>
                        <a:lumOff val="80000"/>
                      </a:schemeClr>
                    </a:gs>
                    <a:gs pos="80000">
                      <a:srgbClr val="C6DEFC"/>
                    </a:gs>
                    <a:gs pos="100000">
                      <a:srgbClr val="AFCCEF"/>
                    </a:gs>
                  </a:gsLst>
                </a:gradFill>
                <a:ln>
                  <a:solidFill>
                    <a:srgbClr val="AFCCEF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anchor="ctr"/>
                <a:lstStyle/>
                <a:p>
                  <a:pPr algn="ctr" eaLnBrk="1" hangingPunct="1">
                    <a:defRPr/>
                  </a:pPr>
                  <a:r>
                    <a:rPr lang="en-US" sz="1100" b="0" dirty="0">
                      <a:solidFill>
                        <a:schemeClr val="tx1"/>
                      </a:solidFill>
                      <a:cs typeface="Arial" pitchFamily="34" charset="0"/>
                    </a:rPr>
                    <a:t>TRANSITION</a:t>
                  </a:r>
                </a:p>
              </p:txBody>
            </p:sp>
            <p:sp>
              <p:nvSpPr>
                <p:cNvPr id="838" name="Down Arrow 837"/>
                <p:cNvSpPr/>
                <p:nvPr/>
              </p:nvSpPr>
              <p:spPr>
                <a:xfrm flipV="1">
                  <a:off x="3796017" y="2124617"/>
                  <a:ext cx="177973" cy="180363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  <p:sp>
              <p:nvSpPr>
                <p:cNvPr id="839" name="Down Arrow 838"/>
                <p:cNvSpPr/>
                <p:nvPr/>
              </p:nvSpPr>
              <p:spPr>
                <a:xfrm flipV="1">
                  <a:off x="3796017" y="1578781"/>
                  <a:ext cx="177973" cy="189856"/>
                </a:xfrm>
                <a:prstGeom prst="downArrow">
                  <a:avLst/>
                </a:prstGeom>
              </p:spPr>
              <p:style>
                <a:lnRef idx="1">
                  <a:schemeClr val="accent1"/>
                </a:lnRef>
                <a:fillRef idx="2">
                  <a:schemeClr val="accent1"/>
                </a:fillRef>
                <a:effectRef idx="1">
                  <a:schemeClr val="accent1"/>
                </a:effectRef>
                <a:fontRef idx="minor">
                  <a:schemeClr val="dk1"/>
                </a:fontRef>
              </p:style>
              <p:txBody>
                <a:bodyPr anchor="ctr"/>
                <a:lstStyle/>
                <a:p>
                  <a:pPr algn="ctr" eaLnBrk="1" hangingPunct="1">
                    <a:defRPr/>
                  </a:pPr>
                  <a:endParaRPr lang="en-US" sz="1100" b="0"/>
                </a:p>
              </p:txBody>
            </p:sp>
          </p:grpSp>
        </p:grpSp>
      </p:grpSp>
      <p:grpSp>
        <p:nvGrpSpPr>
          <p:cNvPr id="10" name="Group 848"/>
          <p:cNvGrpSpPr>
            <a:grpSpLocks/>
          </p:cNvGrpSpPr>
          <p:nvPr/>
        </p:nvGrpSpPr>
        <p:grpSpPr bwMode="auto">
          <a:xfrm>
            <a:off x="3886200" y="838200"/>
            <a:ext cx="2500313" cy="3074988"/>
            <a:chOff x="3886199" y="838200"/>
            <a:chExt cx="2499664" cy="3075349"/>
          </a:xfrm>
        </p:grpSpPr>
        <p:grpSp>
          <p:nvGrpSpPr>
            <p:cNvPr id="8202" name="Group 841"/>
            <p:cNvGrpSpPr>
              <a:grpSpLocks/>
            </p:cNvGrpSpPr>
            <p:nvPr/>
          </p:nvGrpSpPr>
          <p:grpSpPr bwMode="auto">
            <a:xfrm>
              <a:off x="3886199" y="838200"/>
              <a:ext cx="2499664" cy="1266128"/>
              <a:chOff x="4242039" y="1142998"/>
              <a:chExt cx="2335421" cy="1182960"/>
            </a:xfrm>
          </p:grpSpPr>
          <p:grpSp>
            <p:nvGrpSpPr>
              <p:cNvPr id="8205" name="Group 96"/>
              <p:cNvGrpSpPr>
                <a:grpSpLocks/>
              </p:cNvGrpSpPr>
              <p:nvPr/>
            </p:nvGrpSpPr>
            <p:grpSpPr bwMode="auto">
              <a:xfrm>
                <a:off x="5410095" y="1142998"/>
                <a:ext cx="1167365" cy="583260"/>
                <a:chOff x="1668" y="1283"/>
                <a:chExt cx="866" cy="433"/>
              </a:xfrm>
            </p:grpSpPr>
            <p:sp>
              <p:nvSpPr>
                <p:cNvPr id="8270" name="Freeform 97"/>
                <p:cNvSpPr>
                  <a:spLocks/>
                </p:cNvSpPr>
                <p:nvPr/>
              </p:nvSpPr>
              <p:spPr bwMode="auto">
                <a:xfrm>
                  <a:off x="2303" y="1313"/>
                  <a:ext cx="231" cy="96"/>
                </a:xfrm>
                <a:custGeom>
                  <a:avLst/>
                  <a:gdLst>
                    <a:gd name="T0" fmla="*/ 165 w 234"/>
                    <a:gd name="T1" fmla="*/ 2 h 117"/>
                    <a:gd name="T2" fmla="*/ 163 w 234"/>
                    <a:gd name="T3" fmla="*/ 2 h 117"/>
                    <a:gd name="T4" fmla="*/ 181 w 234"/>
                    <a:gd name="T5" fmla="*/ 2 h 117"/>
                    <a:gd name="T6" fmla="*/ 173 w 234"/>
                    <a:gd name="T7" fmla="*/ 2 h 117"/>
                    <a:gd name="T8" fmla="*/ 171 w 234"/>
                    <a:gd name="T9" fmla="*/ 2 h 117"/>
                    <a:gd name="T10" fmla="*/ 22 w 234"/>
                    <a:gd name="T11" fmla="*/ 2 h 117"/>
                    <a:gd name="T12" fmla="*/ 27 w 234"/>
                    <a:gd name="T13" fmla="*/ 0 h 117"/>
                    <a:gd name="T14" fmla="*/ 0 w 234"/>
                    <a:gd name="T15" fmla="*/ 2 h 117"/>
                    <a:gd name="T16" fmla="*/ 11 w 234"/>
                    <a:gd name="T17" fmla="*/ 2 h 117"/>
                    <a:gd name="T18" fmla="*/ 14 w 234"/>
                    <a:gd name="T19" fmla="*/ 2 h 117"/>
                    <a:gd name="T20" fmla="*/ 165 w 234"/>
                    <a:gd name="T21" fmla="*/ 2 h 117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34"/>
                    <a:gd name="T34" fmla="*/ 0 h 117"/>
                    <a:gd name="T35" fmla="*/ 234 w 234"/>
                    <a:gd name="T36" fmla="*/ 117 h 117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34" h="117">
                      <a:moveTo>
                        <a:pt x="211" y="98"/>
                      </a:moveTo>
                      <a:lnTo>
                        <a:pt x="207" y="117"/>
                      </a:lnTo>
                      <a:lnTo>
                        <a:pt x="234" y="84"/>
                      </a:lnTo>
                      <a:lnTo>
                        <a:pt x="223" y="43"/>
                      </a:lnTo>
                      <a:lnTo>
                        <a:pt x="219" y="61"/>
                      </a:lnTo>
                      <a:lnTo>
                        <a:pt x="22" y="19"/>
                      </a:lnTo>
                      <a:lnTo>
                        <a:pt x="27" y="0"/>
                      </a:lnTo>
                      <a:lnTo>
                        <a:pt x="0" y="33"/>
                      </a:lnTo>
                      <a:lnTo>
                        <a:pt x="11" y="74"/>
                      </a:lnTo>
                      <a:lnTo>
                        <a:pt x="14" y="56"/>
                      </a:lnTo>
                      <a:lnTo>
                        <a:pt x="211" y="98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271" name="Group 98"/>
                <p:cNvGrpSpPr>
                  <a:grpSpLocks/>
                </p:cNvGrpSpPr>
                <p:nvPr/>
              </p:nvGrpSpPr>
              <p:grpSpPr bwMode="auto">
                <a:xfrm>
                  <a:off x="1668" y="1283"/>
                  <a:ext cx="589" cy="433"/>
                  <a:chOff x="1668" y="1283"/>
                  <a:chExt cx="589" cy="433"/>
                </a:xfrm>
              </p:grpSpPr>
              <p:sp>
                <p:nvSpPr>
                  <p:cNvPr id="8272" name="Rectangle 99"/>
                  <p:cNvSpPr>
                    <a:spLocks noChangeArrowheads="1"/>
                  </p:cNvSpPr>
                  <p:nvPr/>
                </p:nvSpPr>
                <p:spPr bwMode="auto">
                  <a:xfrm>
                    <a:off x="1668" y="1283"/>
                    <a:ext cx="349" cy="21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none" lIns="0" tIns="0" rIns="0" bIns="0">
                    <a:spAutoFit/>
                  </a:bodyPr>
                  <a:lstStyle>
                    <a:lvl1pPr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1pPr>
                    <a:lvl2pPr marL="742950" indent="-285750"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2pPr>
                    <a:lvl3pPr marL="1143000" indent="-228600"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3pPr>
                    <a:lvl4pPr marL="1600200" indent="-228600"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4pPr>
                    <a:lvl5pPr marL="2057400" indent="-228600"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1400" b="1">
                        <a:solidFill>
                          <a:schemeClr val="tx1"/>
                        </a:solidFill>
                        <a:latin typeface="Arial" panose="020B0604020202020204" pitchFamily="34" charset="0"/>
                      </a:defRPr>
                    </a:lvl9pPr>
                  </a:lstStyle>
                  <a:p>
                    <a:pPr algn="ctr" eaLnBrk="1" hangingPunct="1"/>
                    <a:r>
                      <a:rPr lang="en-US" altLang="en-US" sz="1000" b="0">
                        <a:solidFill>
                          <a:srgbClr val="FFFFFF"/>
                        </a:solidFill>
                        <a:cs typeface="Tahoma" panose="020B0604030504040204" pitchFamily="34" charset="0"/>
                      </a:rPr>
                      <a:t>Shift</a:t>
                    </a:r>
                  </a:p>
                  <a:p>
                    <a:pPr algn="ctr" eaLnBrk="1" hangingPunct="1"/>
                    <a:r>
                      <a:rPr lang="en-US" altLang="en-US" sz="1000" b="0">
                        <a:solidFill>
                          <a:srgbClr val="FFFFFF"/>
                        </a:solidFill>
                        <a:cs typeface="Tahoma" panose="020B0604030504040204" pitchFamily="34" charset="0"/>
                      </a:rPr>
                      <a:t>Operator</a:t>
                    </a:r>
                    <a:endParaRPr lang="en-US" altLang="en-US" sz="1200" b="0">
                      <a:solidFill>
                        <a:srgbClr val="FFFFFF"/>
                      </a:solidFill>
                      <a:cs typeface="Tahoma" panose="020B0604030504040204" pitchFamily="34" charset="0"/>
                    </a:endParaRPr>
                  </a:p>
                </p:txBody>
              </p:sp>
              <p:sp>
                <p:nvSpPr>
                  <p:cNvPr id="8273" name="Freeform 100"/>
                  <p:cNvSpPr>
                    <a:spLocks/>
                  </p:cNvSpPr>
                  <p:nvPr/>
                </p:nvSpPr>
                <p:spPr bwMode="auto">
                  <a:xfrm>
                    <a:off x="2029" y="1655"/>
                    <a:ext cx="73" cy="56"/>
                  </a:xfrm>
                  <a:custGeom>
                    <a:avLst/>
                    <a:gdLst>
                      <a:gd name="T0" fmla="*/ 0 w 424"/>
                      <a:gd name="T1" fmla="*/ 0 h 298"/>
                      <a:gd name="T2" fmla="*/ 0 w 424"/>
                      <a:gd name="T3" fmla="*/ 0 h 298"/>
                      <a:gd name="T4" fmla="*/ 0 w 424"/>
                      <a:gd name="T5" fmla="*/ 0 h 298"/>
                      <a:gd name="T6" fmla="*/ 0 w 424"/>
                      <a:gd name="T7" fmla="*/ 0 h 298"/>
                      <a:gd name="T8" fmla="*/ 0 w 424"/>
                      <a:gd name="T9" fmla="*/ 0 h 298"/>
                      <a:gd name="T10" fmla="*/ 0 w 424"/>
                      <a:gd name="T11" fmla="*/ 0 h 298"/>
                      <a:gd name="T12" fmla="*/ 0 w 424"/>
                      <a:gd name="T13" fmla="*/ 0 h 298"/>
                      <a:gd name="T14" fmla="*/ 0 w 424"/>
                      <a:gd name="T15" fmla="*/ 0 h 298"/>
                      <a:gd name="T16" fmla="*/ 0 w 424"/>
                      <a:gd name="T17" fmla="*/ 0 h 298"/>
                      <a:gd name="T18" fmla="*/ 0 w 424"/>
                      <a:gd name="T19" fmla="*/ 0 h 298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424"/>
                      <a:gd name="T31" fmla="*/ 0 h 298"/>
                      <a:gd name="T32" fmla="*/ 424 w 424"/>
                      <a:gd name="T33" fmla="*/ 298 h 298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424" h="298">
                        <a:moveTo>
                          <a:pt x="339" y="0"/>
                        </a:moveTo>
                        <a:lnTo>
                          <a:pt x="424" y="140"/>
                        </a:lnTo>
                        <a:lnTo>
                          <a:pt x="325" y="232"/>
                        </a:lnTo>
                        <a:lnTo>
                          <a:pt x="135" y="298"/>
                        </a:lnTo>
                        <a:lnTo>
                          <a:pt x="37" y="283"/>
                        </a:lnTo>
                        <a:lnTo>
                          <a:pt x="0" y="183"/>
                        </a:lnTo>
                        <a:lnTo>
                          <a:pt x="34" y="84"/>
                        </a:lnTo>
                        <a:lnTo>
                          <a:pt x="142" y="26"/>
                        </a:lnTo>
                        <a:lnTo>
                          <a:pt x="339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4" name="Freeform 101"/>
                  <p:cNvSpPr>
                    <a:spLocks/>
                  </p:cNvSpPr>
                  <p:nvPr/>
                </p:nvSpPr>
                <p:spPr bwMode="auto">
                  <a:xfrm>
                    <a:off x="1971" y="1541"/>
                    <a:ext cx="179" cy="103"/>
                  </a:xfrm>
                  <a:custGeom>
                    <a:avLst/>
                    <a:gdLst>
                      <a:gd name="T0" fmla="*/ 0 w 1026"/>
                      <a:gd name="T1" fmla="*/ 0 h 548"/>
                      <a:gd name="T2" fmla="*/ 0 w 1026"/>
                      <a:gd name="T3" fmla="*/ 0 h 548"/>
                      <a:gd name="T4" fmla="*/ 0 w 1026"/>
                      <a:gd name="T5" fmla="*/ 0 h 548"/>
                      <a:gd name="T6" fmla="*/ 0 w 1026"/>
                      <a:gd name="T7" fmla="*/ 0 h 548"/>
                      <a:gd name="T8" fmla="*/ 0 w 1026"/>
                      <a:gd name="T9" fmla="*/ 0 h 548"/>
                      <a:gd name="T10" fmla="*/ 0 w 1026"/>
                      <a:gd name="T11" fmla="*/ 0 h 548"/>
                      <a:gd name="T12" fmla="*/ 0 w 1026"/>
                      <a:gd name="T13" fmla="*/ 0 h 548"/>
                      <a:gd name="T14" fmla="*/ 0 w 1026"/>
                      <a:gd name="T15" fmla="*/ 0 h 548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026"/>
                      <a:gd name="T25" fmla="*/ 0 h 548"/>
                      <a:gd name="T26" fmla="*/ 1026 w 1026"/>
                      <a:gd name="T27" fmla="*/ 548 h 548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026" h="548">
                        <a:moveTo>
                          <a:pt x="0" y="223"/>
                        </a:moveTo>
                        <a:lnTo>
                          <a:pt x="227" y="0"/>
                        </a:lnTo>
                        <a:lnTo>
                          <a:pt x="442" y="36"/>
                        </a:lnTo>
                        <a:lnTo>
                          <a:pt x="1026" y="283"/>
                        </a:lnTo>
                        <a:lnTo>
                          <a:pt x="844" y="548"/>
                        </a:lnTo>
                        <a:lnTo>
                          <a:pt x="7" y="298"/>
                        </a:lnTo>
                        <a:lnTo>
                          <a:pt x="0" y="223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5" name="Freeform 102"/>
                  <p:cNvSpPr>
                    <a:spLocks/>
                  </p:cNvSpPr>
                  <p:nvPr/>
                </p:nvSpPr>
                <p:spPr bwMode="auto">
                  <a:xfrm>
                    <a:off x="1976" y="1549"/>
                    <a:ext cx="161" cy="89"/>
                  </a:xfrm>
                  <a:custGeom>
                    <a:avLst/>
                    <a:gdLst>
                      <a:gd name="T0" fmla="*/ 0 w 919"/>
                      <a:gd name="T1" fmla="*/ 0 h 475"/>
                      <a:gd name="T2" fmla="*/ 0 w 919"/>
                      <a:gd name="T3" fmla="*/ 0 h 475"/>
                      <a:gd name="T4" fmla="*/ 0 w 919"/>
                      <a:gd name="T5" fmla="*/ 0 h 475"/>
                      <a:gd name="T6" fmla="*/ 0 w 919"/>
                      <a:gd name="T7" fmla="*/ 0 h 475"/>
                      <a:gd name="T8" fmla="*/ 0 w 919"/>
                      <a:gd name="T9" fmla="*/ 0 h 475"/>
                      <a:gd name="T10" fmla="*/ 0 w 919"/>
                      <a:gd name="T11" fmla="*/ 0 h 475"/>
                      <a:gd name="T12" fmla="*/ 0 w 919"/>
                      <a:gd name="T13" fmla="*/ 0 h 475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919"/>
                      <a:gd name="T22" fmla="*/ 0 h 475"/>
                      <a:gd name="T23" fmla="*/ 919 w 919"/>
                      <a:gd name="T24" fmla="*/ 475 h 475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919" h="475">
                        <a:moveTo>
                          <a:pt x="15" y="166"/>
                        </a:moveTo>
                        <a:lnTo>
                          <a:pt x="0" y="220"/>
                        </a:lnTo>
                        <a:lnTo>
                          <a:pt x="780" y="475"/>
                        </a:lnTo>
                        <a:lnTo>
                          <a:pt x="919" y="243"/>
                        </a:lnTo>
                        <a:lnTo>
                          <a:pt x="241" y="0"/>
                        </a:lnTo>
                        <a:lnTo>
                          <a:pt x="15" y="166"/>
                        </a:lnTo>
                        <a:close/>
                      </a:path>
                    </a:pathLst>
                  </a:custGeom>
                  <a:solidFill>
                    <a:srgbClr val="D1BA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6" name="Freeform 103"/>
                  <p:cNvSpPr>
                    <a:spLocks/>
                  </p:cNvSpPr>
                  <p:nvPr/>
                </p:nvSpPr>
                <p:spPr bwMode="auto">
                  <a:xfrm>
                    <a:off x="1990" y="1568"/>
                    <a:ext cx="15" cy="9"/>
                  </a:xfrm>
                  <a:custGeom>
                    <a:avLst/>
                    <a:gdLst>
                      <a:gd name="T0" fmla="*/ 0 w 85"/>
                      <a:gd name="T1" fmla="*/ 0 h 48"/>
                      <a:gd name="T2" fmla="*/ 0 w 85"/>
                      <a:gd name="T3" fmla="*/ 0 h 48"/>
                      <a:gd name="T4" fmla="*/ 0 w 85"/>
                      <a:gd name="T5" fmla="*/ 0 h 48"/>
                      <a:gd name="T6" fmla="*/ 0 w 85"/>
                      <a:gd name="T7" fmla="*/ 0 h 48"/>
                      <a:gd name="T8" fmla="*/ 0 w 85"/>
                      <a:gd name="T9" fmla="*/ 0 h 48"/>
                      <a:gd name="T10" fmla="*/ 0 w 85"/>
                      <a:gd name="T11" fmla="*/ 0 h 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5"/>
                      <a:gd name="T19" fmla="*/ 0 h 48"/>
                      <a:gd name="T20" fmla="*/ 85 w 85"/>
                      <a:gd name="T21" fmla="*/ 48 h 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5" h="48">
                        <a:moveTo>
                          <a:pt x="32" y="0"/>
                        </a:moveTo>
                        <a:lnTo>
                          <a:pt x="0" y="31"/>
                        </a:lnTo>
                        <a:lnTo>
                          <a:pt x="74" y="48"/>
                        </a:lnTo>
                        <a:lnTo>
                          <a:pt x="85" y="9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7" name="Freeform 104"/>
                  <p:cNvSpPr>
                    <a:spLocks/>
                  </p:cNvSpPr>
                  <p:nvPr/>
                </p:nvSpPr>
                <p:spPr bwMode="auto">
                  <a:xfrm>
                    <a:off x="2011" y="1573"/>
                    <a:ext cx="17" cy="12"/>
                  </a:xfrm>
                  <a:custGeom>
                    <a:avLst/>
                    <a:gdLst>
                      <a:gd name="T0" fmla="*/ 0 w 98"/>
                      <a:gd name="T1" fmla="*/ 0 h 62"/>
                      <a:gd name="T2" fmla="*/ 0 w 98"/>
                      <a:gd name="T3" fmla="*/ 0 h 62"/>
                      <a:gd name="T4" fmla="*/ 0 w 98"/>
                      <a:gd name="T5" fmla="*/ 0 h 62"/>
                      <a:gd name="T6" fmla="*/ 0 w 98"/>
                      <a:gd name="T7" fmla="*/ 0 h 62"/>
                      <a:gd name="T8" fmla="*/ 0 w 98"/>
                      <a:gd name="T9" fmla="*/ 0 h 62"/>
                      <a:gd name="T10" fmla="*/ 0 w 98"/>
                      <a:gd name="T11" fmla="*/ 0 h 6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8"/>
                      <a:gd name="T19" fmla="*/ 0 h 62"/>
                      <a:gd name="T20" fmla="*/ 98 w 98"/>
                      <a:gd name="T21" fmla="*/ 62 h 6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8" h="62">
                        <a:moveTo>
                          <a:pt x="21" y="0"/>
                        </a:moveTo>
                        <a:lnTo>
                          <a:pt x="0" y="35"/>
                        </a:lnTo>
                        <a:lnTo>
                          <a:pt x="75" y="62"/>
                        </a:lnTo>
                        <a:lnTo>
                          <a:pt x="98" y="3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8" name="Freeform 105"/>
                  <p:cNvSpPr>
                    <a:spLocks/>
                  </p:cNvSpPr>
                  <p:nvPr/>
                </p:nvSpPr>
                <p:spPr bwMode="auto">
                  <a:xfrm>
                    <a:off x="2037" y="1583"/>
                    <a:ext cx="21" cy="14"/>
                  </a:xfrm>
                  <a:custGeom>
                    <a:avLst/>
                    <a:gdLst>
                      <a:gd name="T0" fmla="*/ 0 w 121"/>
                      <a:gd name="T1" fmla="*/ 0 h 75"/>
                      <a:gd name="T2" fmla="*/ 0 w 121"/>
                      <a:gd name="T3" fmla="*/ 0 h 75"/>
                      <a:gd name="T4" fmla="*/ 0 w 121"/>
                      <a:gd name="T5" fmla="*/ 0 h 75"/>
                      <a:gd name="T6" fmla="*/ 0 w 121"/>
                      <a:gd name="T7" fmla="*/ 0 h 75"/>
                      <a:gd name="T8" fmla="*/ 0 w 121"/>
                      <a:gd name="T9" fmla="*/ 0 h 75"/>
                      <a:gd name="T10" fmla="*/ 0 w 121"/>
                      <a:gd name="T11" fmla="*/ 0 h 7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1"/>
                      <a:gd name="T19" fmla="*/ 0 h 75"/>
                      <a:gd name="T20" fmla="*/ 121 w 121"/>
                      <a:gd name="T21" fmla="*/ 75 h 7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1" h="75">
                        <a:moveTo>
                          <a:pt x="31" y="0"/>
                        </a:moveTo>
                        <a:lnTo>
                          <a:pt x="0" y="38"/>
                        </a:lnTo>
                        <a:lnTo>
                          <a:pt x="101" y="75"/>
                        </a:lnTo>
                        <a:lnTo>
                          <a:pt x="121" y="43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79" name="Freeform 106"/>
                  <p:cNvSpPr>
                    <a:spLocks/>
                  </p:cNvSpPr>
                  <p:nvPr/>
                </p:nvSpPr>
                <p:spPr bwMode="auto">
                  <a:xfrm>
                    <a:off x="2069" y="1597"/>
                    <a:ext cx="19" cy="12"/>
                  </a:xfrm>
                  <a:custGeom>
                    <a:avLst/>
                    <a:gdLst>
                      <a:gd name="T0" fmla="*/ 0 w 109"/>
                      <a:gd name="T1" fmla="*/ 0 h 65"/>
                      <a:gd name="T2" fmla="*/ 0 w 109"/>
                      <a:gd name="T3" fmla="*/ 0 h 65"/>
                      <a:gd name="T4" fmla="*/ 0 w 109"/>
                      <a:gd name="T5" fmla="*/ 0 h 65"/>
                      <a:gd name="T6" fmla="*/ 0 w 109"/>
                      <a:gd name="T7" fmla="*/ 0 h 65"/>
                      <a:gd name="T8" fmla="*/ 0 w 109"/>
                      <a:gd name="T9" fmla="*/ 0 h 65"/>
                      <a:gd name="T10" fmla="*/ 0 w 109"/>
                      <a:gd name="T11" fmla="*/ 0 h 6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9"/>
                      <a:gd name="T19" fmla="*/ 0 h 65"/>
                      <a:gd name="T20" fmla="*/ 109 w 109"/>
                      <a:gd name="T21" fmla="*/ 65 h 6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9" h="65">
                        <a:moveTo>
                          <a:pt x="22" y="0"/>
                        </a:moveTo>
                        <a:lnTo>
                          <a:pt x="0" y="32"/>
                        </a:lnTo>
                        <a:lnTo>
                          <a:pt x="89" y="65"/>
                        </a:lnTo>
                        <a:lnTo>
                          <a:pt x="109" y="33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0" name="Freeform 107"/>
                  <p:cNvSpPr>
                    <a:spLocks/>
                  </p:cNvSpPr>
                  <p:nvPr/>
                </p:nvSpPr>
                <p:spPr bwMode="auto">
                  <a:xfrm>
                    <a:off x="2095" y="1607"/>
                    <a:ext cx="18" cy="12"/>
                  </a:xfrm>
                  <a:custGeom>
                    <a:avLst/>
                    <a:gdLst>
                      <a:gd name="T0" fmla="*/ 0 w 101"/>
                      <a:gd name="T1" fmla="*/ 0 h 61"/>
                      <a:gd name="T2" fmla="*/ 0 w 101"/>
                      <a:gd name="T3" fmla="*/ 0 h 61"/>
                      <a:gd name="T4" fmla="*/ 0 w 101"/>
                      <a:gd name="T5" fmla="*/ 0 h 61"/>
                      <a:gd name="T6" fmla="*/ 0 w 101"/>
                      <a:gd name="T7" fmla="*/ 0 h 61"/>
                      <a:gd name="T8" fmla="*/ 0 w 101"/>
                      <a:gd name="T9" fmla="*/ 0 h 61"/>
                      <a:gd name="T10" fmla="*/ 0 w 101"/>
                      <a:gd name="T11" fmla="*/ 0 h 6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1"/>
                      <a:gd name="T19" fmla="*/ 0 h 61"/>
                      <a:gd name="T20" fmla="*/ 101 w 101"/>
                      <a:gd name="T21" fmla="*/ 61 h 6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1" h="61">
                        <a:moveTo>
                          <a:pt x="27" y="0"/>
                        </a:moveTo>
                        <a:lnTo>
                          <a:pt x="0" y="32"/>
                        </a:lnTo>
                        <a:lnTo>
                          <a:pt x="68" y="61"/>
                        </a:lnTo>
                        <a:lnTo>
                          <a:pt x="101" y="33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1" name="Freeform 108"/>
                  <p:cNvSpPr>
                    <a:spLocks/>
                  </p:cNvSpPr>
                  <p:nvPr/>
                </p:nvSpPr>
                <p:spPr bwMode="auto">
                  <a:xfrm>
                    <a:off x="2003" y="1558"/>
                    <a:ext cx="17" cy="9"/>
                  </a:xfrm>
                  <a:custGeom>
                    <a:avLst/>
                    <a:gdLst>
                      <a:gd name="T0" fmla="*/ 0 w 95"/>
                      <a:gd name="T1" fmla="*/ 0 h 51"/>
                      <a:gd name="T2" fmla="*/ 0 w 95"/>
                      <a:gd name="T3" fmla="*/ 0 h 51"/>
                      <a:gd name="T4" fmla="*/ 0 w 95"/>
                      <a:gd name="T5" fmla="*/ 0 h 51"/>
                      <a:gd name="T6" fmla="*/ 0 w 95"/>
                      <a:gd name="T7" fmla="*/ 0 h 51"/>
                      <a:gd name="T8" fmla="*/ 0 w 95"/>
                      <a:gd name="T9" fmla="*/ 0 h 51"/>
                      <a:gd name="T10" fmla="*/ 0 w 95"/>
                      <a:gd name="T11" fmla="*/ 0 h 5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5"/>
                      <a:gd name="T19" fmla="*/ 0 h 51"/>
                      <a:gd name="T20" fmla="*/ 95 w 95"/>
                      <a:gd name="T21" fmla="*/ 51 h 5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5" h="51">
                        <a:moveTo>
                          <a:pt x="34" y="0"/>
                        </a:moveTo>
                        <a:lnTo>
                          <a:pt x="0" y="29"/>
                        </a:lnTo>
                        <a:lnTo>
                          <a:pt x="73" y="51"/>
                        </a:lnTo>
                        <a:lnTo>
                          <a:pt x="95" y="24"/>
                        </a:lnTo>
                        <a:lnTo>
                          <a:pt x="34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2" name="Freeform 109"/>
                  <p:cNvSpPr>
                    <a:spLocks/>
                  </p:cNvSpPr>
                  <p:nvPr/>
                </p:nvSpPr>
                <p:spPr bwMode="auto">
                  <a:xfrm>
                    <a:off x="2029" y="1565"/>
                    <a:ext cx="19" cy="11"/>
                  </a:xfrm>
                  <a:custGeom>
                    <a:avLst/>
                    <a:gdLst>
                      <a:gd name="T0" fmla="*/ 0 w 111"/>
                      <a:gd name="T1" fmla="*/ 0 h 60"/>
                      <a:gd name="T2" fmla="*/ 0 w 111"/>
                      <a:gd name="T3" fmla="*/ 0 h 60"/>
                      <a:gd name="T4" fmla="*/ 0 w 111"/>
                      <a:gd name="T5" fmla="*/ 0 h 60"/>
                      <a:gd name="T6" fmla="*/ 0 w 111"/>
                      <a:gd name="T7" fmla="*/ 0 h 60"/>
                      <a:gd name="T8" fmla="*/ 0 w 111"/>
                      <a:gd name="T9" fmla="*/ 0 h 60"/>
                      <a:gd name="T10" fmla="*/ 0 w 111"/>
                      <a:gd name="T11" fmla="*/ 0 h 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1"/>
                      <a:gd name="T19" fmla="*/ 0 h 60"/>
                      <a:gd name="T20" fmla="*/ 111 w 111"/>
                      <a:gd name="T21" fmla="*/ 60 h 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1" h="60">
                        <a:moveTo>
                          <a:pt x="25" y="0"/>
                        </a:moveTo>
                        <a:lnTo>
                          <a:pt x="0" y="31"/>
                        </a:lnTo>
                        <a:lnTo>
                          <a:pt x="86" y="60"/>
                        </a:lnTo>
                        <a:lnTo>
                          <a:pt x="111" y="29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3" name="Freeform 110"/>
                  <p:cNvSpPr>
                    <a:spLocks/>
                  </p:cNvSpPr>
                  <p:nvPr/>
                </p:nvSpPr>
                <p:spPr bwMode="auto">
                  <a:xfrm>
                    <a:off x="2054" y="1574"/>
                    <a:ext cx="17" cy="10"/>
                  </a:xfrm>
                  <a:custGeom>
                    <a:avLst/>
                    <a:gdLst>
                      <a:gd name="T0" fmla="*/ 0 w 100"/>
                      <a:gd name="T1" fmla="*/ 0 h 52"/>
                      <a:gd name="T2" fmla="*/ 0 w 100"/>
                      <a:gd name="T3" fmla="*/ 0 h 52"/>
                      <a:gd name="T4" fmla="*/ 0 w 100"/>
                      <a:gd name="T5" fmla="*/ 0 h 52"/>
                      <a:gd name="T6" fmla="*/ 0 w 100"/>
                      <a:gd name="T7" fmla="*/ 0 h 52"/>
                      <a:gd name="T8" fmla="*/ 0 w 100"/>
                      <a:gd name="T9" fmla="*/ 0 h 52"/>
                      <a:gd name="T10" fmla="*/ 0 w 100"/>
                      <a:gd name="T11" fmla="*/ 0 h 5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0"/>
                      <a:gd name="T19" fmla="*/ 0 h 52"/>
                      <a:gd name="T20" fmla="*/ 100 w 100"/>
                      <a:gd name="T21" fmla="*/ 52 h 5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0" h="52">
                        <a:moveTo>
                          <a:pt x="28" y="0"/>
                        </a:moveTo>
                        <a:lnTo>
                          <a:pt x="0" y="27"/>
                        </a:lnTo>
                        <a:lnTo>
                          <a:pt x="90" y="52"/>
                        </a:lnTo>
                        <a:lnTo>
                          <a:pt x="100" y="2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4" name="Freeform 111"/>
                  <p:cNvSpPr>
                    <a:spLocks/>
                  </p:cNvSpPr>
                  <p:nvPr/>
                </p:nvSpPr>
                <p:spPr bwMode="auto">
                  <a:xfrm>
                    <a:off x="2078" y="1583"/>
                    <a:ext cx="16" cy="11"/>
                  </a:xfrm>
                  <a:custGeom>
                    <a:avLst/>
                    <a:gdLst>
                      <a:gd name="T0" fmla="*/ 0 w 95"/>
                      <a:gd name="T1" fmla="*/ 0 h 59"/>
                      <a:gd name="T2" fmla="*/ 0 w 95"/>
                      <a:gd name="T3" fmla="*/ 0 h 59"/>
                      <a:gd name="T4" fmla="*/ 0 w 95"/>
                      <a:gd name="T5" fmla="*/ 0 h 59"/>
                      <a:gd name="T6" fmla="*/ 0 w 95"/>
                      <a:gd name="T7" fmla="*/ 0 h 59"/>
                      <a:gd name="T8" fmla="*/ 0 w 95"/>
                      <a:gd name="T9" fmla="*/ 0 h 59"/>
                      <a:gd name="T10" fmla="*/ 0 w 95"/>
                      <a:gd name="T11" fmla="*/ 0 h 59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5"/>
                      <a:gd name="T19" fmla="*/ 0 h 59"/>
                      <a:gd name="T20" fmla="*/ 95 w 95"/>
                      <a:gd name="T21" fmla="*/ 59 h 59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5" h="59">
                        <a:moveTo>
                          <a:pt x="13" y="0"/>
                        </a:moveTo>
                        <a:lnTo>
                          <a:pt x="0" y="34"/>
                        </a:lnTo>
                        <a:lnTo>
                          <a:pt x="82" y="59"/>
                        </a:lnTo>
                        <a:lnTo>
                          <a:pt x="95" y="26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5" name="Freeform 112"/>
                  <p:cNvSpPr>
                    <a:spLocks/>
                  </p:cNvSpPr>
                  <p:nvPr/>
                </p:nvSpPr>
                <p:spPr bwMode="auto">
                  <a:xfrm>
                    <a:off x="2103" y="1590"/>
                    <a:ext cx="13" cy="12"/>
                  </a:xfrm>
                  <a:custGeom>
                    <a:avLst/>
                    <a:gdLst>
                      <a:gd name="T0" fmla="*/ 0 w 75"/>
                      <a:gd name="T1" fmla="*/ 0 h 64"/>
                      <a:gd name="T2" fmla="*/ 0 w 75"/>
                      <a:gd name="T3" fmla="*/ 0 h 64"/>
                      <a:gd name="T4" fmla="*/ 0 w 75"/>
                      <a:gd name="T5" fmla="*/ 0 h 64"/>
                      <a:gd name="T6" fmla="*/ 0 w 75"/>
                      <a:gd name="T7" fmla="*/ 0 h 64"/>
                      <a:gd name="T8" fmla="*/ 0 w 75"/>
                      <a:gd name="T9" fmla="*/ 0 h 64"/>
                      <a:gd name="T10" fmla="*/ 0 w 75"/>
                      <a:gd name="T11" fmla="*/ 0 h 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5"/>
                      <a:gd name="T19" fmla="*/ 0 h 64"/>
                      <a:gd name="T20" fmla="*/ 75 w 75"/>
                      <a:gd name="T21" fmla="*/ 64 h 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5" h="64">
                        <a:moveTo>
                          <a:pt x="0" y="0"/>
                        </a:moveTo>
                        <a:lnTo>
                          <a:pt x="0" y="45"/>
                        </a:lnTo>
                        <a:lnTo>
                          <a:pt x="69" y="64"/>
                        </a:lnTo>
                        <a:lnTo>
                          <a:pt x="75" y="2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6" name="Freeform 113"/>
                  <p:cNvSpPr>
                    <a:spLocks/>
                  </p:cNvSpPr>
                  <p:nvPr/>
                </p:nvSpPr>
                <p:spPr bwMode="auto">
                  <a:xfrm>
                    <a:off x="2044" y="1660"/>
                    <a:ext cx="58" cy="45"/>
                  </a:xfrm>
                  <a:custGeom>
                    <a:avLst/>
                    <a:gdLst>
                      <a:gd name="T0" fmla="*/ 0 w 328"/>
                      <a:gd name="T1" fmla="*/ 0 h 242"/>
                      <a:gd name="T2" fmla="*/ 0 w 328"/>
                      <a:gd name="T3" fmla="*/ 0 h 242"/>
                      <a:gd name="T4" fmla="*/ 0 w 328"/>
                      <a:gd name="T5" fmla="*/ 0 h 242"/>
                      <a:gd name="T6" fmla="*/ 0 w 328"/>
                      <a:gd name="T7" fmla="*/ 0 h 242"/>
                      <a:gd name="T8" fmla="*/ 0 w 328"/>
                      <a:gd name="T9" fmla="*/ 0 h 242"/>
                      <a:gd name="T10" fmla="*/ 0 w 328"/>
                      <a:gd name="T11" fmla="*/ 0 h 242"/>
                      <a:gd name="T12" fmla="*/ 0 w 328"/>
                      <a:gd name="T13" fmla="*/ 0 h 242"/>
                      <a:gd name="T14" fmla="*/ 0 w 328"/>
                      <a:gd name="T15" fmla="*/ 0 h 242"/>
                      <a:gd name="T16" fmla="*/ 0 w 328"/>
                      <a:gd name="T17" fmla="*/ 0 h 242"/>
                      <a:gd name="T18" fmla="*/ 0 w 328"/>
                      <a:gd name="T19" fmla="*/ 0 h 242"/>
                      <a:gd name="T20" fmla="*/ 0 w 328"/>
                      <a:gd name="T21" fmla="*/ 0 h 242"/>
                      <a:gd name="T22" fmla="*/ 0 w 328"/>
                      <a:gd name="T23" fmla="*/ 0 h 242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60000 65536"/>
                      <a:gd name="T34" fmla="*/ 0 60000 65536"/>
                      <a:gd name="T35" fmla="*/ 0 60000 65536"/>
                      <a:gd name="T36" fmla="*/ 0 w 328"/>
                      <a:gd name="T37" fmla="*/ 0 h 242"/>
                      <a:gd name="T38" fmla="*/ 328 w 328"/>
                      <a:gd name="T39" fmla="*/ 242 h 242"/>
                    </a:gdLst>
                    <a:ahLst/>
                    <a:cxnLst>
                      <a:cxn ang="T24">
                        <a:pos x="T0" y="T1"/>
                      </a:cxn>
                      <a:cxn ang="T25">
                        <a:pos x="T2" y="T3"/>
                      </a:cxn>
                      <a:cxn ang="T26">
                        <a:pos x="T4" y="T5"/>
                      </a:cxn>
                      <a:cxn ang="T27">
                        <a:pos x="T6" y="T7"/>
                      </a:cxn>
                      <a:cxn ang="T28">
                        <a:pos x="T8" y="T9"/>
                      </a:cxn>
                      <a:cxn ang="T29">
                        <a:pos x="T10" y="T11"/>
                      </a:cxn>
                      <a:cxn ang="T30">
                        <a:pos x="T12" y="T13"/>
                      </a:cxn>
                      <a:cxn ang="T31">
                        <a:pos x="T14" y="T15"/>
                      </a:cxn>
                      <a:cxn ang="T32">
                        <a:pos x="T16" y="T17"/>
                      </a:cxn>
                      <a:cxn ang="T33">
                        <a:pos x="T18" y="T19"/>
                      </a:cxn>
                      <a:cxn ang="T34">
                        <a:pos x="T20" y="T21"/>
                      </a:cxn>
                      <a:cxn ang="T35">
                        <a:pos x="T22" y="T23"/>
                      </a:cxn>
                    </a:cxnLst>
                    <a:rect l="T36" t="T37" r="T38" b="T39"/>
                    <a:pathLst>
                      <a:path w="328" h="242">
                        <a:moveTo>
                          <a:pt x="0" y="191"/>
                        </a:moveTo>
                        <a:lnTo>
                          <a:pt x="27" y="99"/>
                        </a:lnTo>
                        <a:lnTo>
                          <a:pt x="112" y="33"/>
                        </a:lnTo>
                        <a:lnTo>
                          <a:pt x="265" y="0"/>
                        </a:lnTo>
                        <a:lnTo>
                          <a:pt x="285" y="47"/>
                        </a:lnTo>
                        <a:lnTo>
                          <a:pt x="189" y="62"/>
                        </a:lnTo>
                        <a:lnTo>
                          <a:pt x="310" y="85"/>
                        </a:lnTo>
                        <a:lnTo>
                          <a:pt x="328" y="143"/>
                        </a:lnTo>
                        <a:lnTo>
                          <a:pt x="214" y="221"/>
                        </a:lnTo>
                        <a:lnTo>
                          <a:pt x="85" y="242"/>
                        </a:lnTo>
                        <a:lnTo>
                          <a:pt x="0" y="191"/>
                        </a:lnTo>
                        <a:close/>
                      </a:path>
                    </a:pathLst>
                  </a:custGeom>
                  <a:solidFill>
                    <a:srgbClr val="CCCC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7" name="Freeform 114"/>
                  <p:cNvSpPr>
                    <a:spLocks/>
                  </p:cNvSpPr>
                  <p:nvPr/>
                </p:nvSpPr>
                <p:spPr bwMode="auto">
                  <a:xfrm>
                    <a:off x="2026" y="1653"/>
                    <a:ext cx="78" cy="63"/>
                  </a:xfrm>
                  <a:custGeom>
                    <a:avLst/>
                    <a:gdLst>
                      <a:gd name="T0" fmla="*/ 0 w 449"/>
                      <a:gd name="T1" fmla="*/ 0 h 337"/>
                      <a:gd name="T2" fmla="*/ 0 w 449"/>
                      <a:gd name="T3" fmla="*/ 0 h 337"/>
                      <a:gd name="T4" fmla="*/ 0 w 449"/>
                      <a:gd name="T5" fmla="*/ 0 h 337"/>
                      <a:gd name="T6" fmla="*/ 0 w 449"/>
                      <a:gd name="T7" fmla="*/ 0 h 337"/>
                      <a:gd name="T8" fmla="*/ 0 w 449"/>
                      <a:gd name="T9" fmla="*/ 0 h 337"/>
                      <a:gd name="T10" fmla="*/ 0 w 449"/>
                      <a:gd name="T11" fmla="*/ 0 h 337"/>
                      <a:gd name="T12" fmla="*/ 0 w 449"/>
                      <a:gd name="T13" fmla="*/ 0 h 337"/>
                      <a:gd name="T14" fmla="*/ 0 w 449"/>
                      <a:gd name="T15" fmla="*/ 0 h 337"/>
                      <a:gd name="T16" fmla="*/ 0 w 449"/>
                      <a:gd name="T17" fmla="*/ 0 h 337"/>
                      <a:gd name="T18" fmla="*/ 0 w 449"/>
                      <a:gd name="T19" fmla="*/ 0 h 337"/>
                      <a:gd name="T20" fmla="*/ 0 w 449"/>
                      <a:gd name="T21" fmla="*/ 0 h 337"/>
                      <a:gd name="T22" fmla="*/ 0 w 449"/>
                      <a:gd name="T23" fmla="*/ 0 h 337"/>
                      <a:gd name="T24" fmla="*/ 0 w 449"/>
                      <a:gd name="T25" fmla="*/ 0 h 337"/>
                      <a:gd name="T26" fmla="*/ 0 w 449"/>
                      <a:gd name="T27" fmla="*/ 0 h 337"/>
                      <a:gd name="T28" fmla="*/ 0 w 449"/>
                      <a:gd name="T29" fmla="*/ 0 h 337"/>
                      <a:gd name="T30" fmla="*/ 0 w 449"/>
                      <a:gd name="T31" fmla="*/ 0 h 337"/>
                      <a:gd name="T32" fmla="*/ 0 w 449"/>
                      <a:gd name="T33" fmla="*/ 0 h 337"/>
                      <a:gd name="T34" fmla="*/ 0 w 449"/>
                      <a:gd name="T35" fmla="*/ 0 h 337"/>
                      <a:gd name="T36" fmla="*/ 0 w 449"/>
                      <a:gd name="T37" fmla="*/ 0 h 337"/>
                      <a:gd name="T38" fmla="*/ 0 w 449"/>
                      <a:gd name="T39" fmla="*/ 0 h 337"/>
                      <a:gd name="T40" fmla="*/ 0 w 449"/>
                      <a:gd name="T41" fmla="*/ 0 h 337"/>
                      <a:gd name="T42" fmla="*/ 0 w 449"/>
                      <a:gd name="T43" fmla="*/ 0 h 337"/>
                      <a:gd name="T44" fmla="*/ 0 w 449"/>
                      <a:gd name="T45" fmla="*/ 0 h 337"/>
                      <a:gd name="T46" fmla="*/ 0 w 449"/>
                      <a:gd name="T47" fmla="*/ 0 h 337"/>
                      <a:gd name="T48" fmla="*/ 0 w 449"/>
                      <a:gd name="T49" fmla="*/ 0 h 337"/>
                      <a:gd name="T50" fmla="*/ 0 w 449"/>
                      <a:gd name="T51" fmla="*/ 0 h 337"/>
                      <a:gd name="T52" fmla="*/ 0 w 449"/>
                      <a:gd name="T53" fmla="*/ 0 h 337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w 449"/>
                      <a:gd name="T82" fmla="*/ 0 h 337"/>
                      <a:gd name="T83" fmla="*/ 449 w 449"/>
                      <a:gd name="T84" fmla="*/ 337 h 337"/>
                    </a:gdLst>
                    <a:ahLst/>
                    <a:cxnLst>
                      <a:cxn ang="T54">
                        <a:pos x="T0" y="T1"/>
                      </a:cxn>
                      <a:cxn ang="T55">
                        <a:pos x="T2" y="T3"/>
                      </a:cxn>
                      <a:cxn ang="T56">
                        <a:pos x="T4" y="T5"/>
                      </a:cxn>
                      <a:cxn ang="T57">
                        <a:pos x="T6" y="T7"/>
                      </a:cxn>
                      <a:cxn ang="T58">
                        <a:pos x="T8" y="T9"/>
                      </a:cxn>
                      <a:cxn ang="T59">
                        <a:pos x="T10" y="T11"/>
                      </a:cxn>
                      <a:cxn ang="T60">
                        <a:pos x="T12" y="T13"/>
                      </a:cxn>
                      <a:cxn ang="T61">
                        <a:pos x="T14" y="T15"/>
                      </a:cxn>
                      <a:cxn ang="T62">
                        <a:pos x="T16" y="T17"/>
                      </a:cxn>
                      <a:cxn ang="T63">
                        <a:pos x="T18" y="T19"/>
                      </a:cxn>
                      <a:cxn ang="T64">
                        <a:pos x="T20" y="T21"/>
                      </a:cxn>
                      <a:cxn ang="T65">
                        <a:pos x="T22" y="T23"/>
                      </a:cxn>
                      <a:cxn ang="T66">
                        <a:pos x="T24" y="T25"/>
                      </a:cxn>
                      <a:cxn ang="T67">
                        <a:pos x="T26" y="T27"/>
                      </a:cxn>
                      <a:cxn ang="T68">
                        <a:pos x="T28" y="T29"/>
                      </a:cxn>
                      <a:cxn ang="T69">
                        <a:pos x="T30" y="T31"/>
                      </a:cxn>
                      <a:cxn ang="T70">
                        <a:pos x="T32" y="T33"/>
                      </a:cxn>
                      <a:cxn ang="T71">
                        <a:pos x="T34" y="T35"/>
                      </a:cxn>
                      <a:cxn ang="T72">
                        <a:pos x="T36" y="T37"/>
                      </a:cxn>
                      <a:cxn ang="T73">
                        <a:pos x="T38" y="T39"/>
                      </a:cxn>
                      <a:cxn ang="T74">
                        <a:pos x="T40" y="T41"/>
                      </a:cxn>
                      <a:cxn ang="T75">
                        <a:pos x="T42" y="T43"/>
                      </a:cxn>
                      <a:cxn ang="T76">
                        <a:pos x="T44" y="T45"/>
                      </a:cxn>
                      <a:cxn ang="T77">
                        <a:pos x="T46" y="T47"/>
                      </a:cxn>
                      <a:cxn ang="T78">
                        <a:pos x="T48" y="T49"/>
                      </a:cxn>
                      <a:cxn ang="T79">
                        <a:pos x="T50" y="T51"/>
                      </a:cxn>
                      <a:cxn ang="T80">
                        <a:pos x="T52" y="T53"/>
                      </a:cxn>
                    </a:cxnLst>
                    <a:rect l="T81" t="T82" r="T83" b="T84"/>
                    <a:pathLst>
                      <a:path w="449" h="337">
                        <a:moveTo>
                          <a:pt x="449" y="162"/>
                        </a:moveTo>
                        <a:lnTo>
                          <a:pt x="372" y="0"/>
                        </a:lnTo>
                        <a:lnTo>
                          <a:pt x="223" y="20"/>
                        </a:lnTo>
                        <a:lnTo>
                          <a:pt x="126" y="46"/>
                        </a:lnTo>
                        <a:lnTo>
                          <a:pt x="62" y="82"/>
                        </a:lnTo>
                        <a:lnTo>
                          <a:pt x="24" y="120"/>
                        </a:lnTo>
                        <a:lnTo>
                          <a:pt x="0" y="167"/>
                        </a:lnTo>
                        <a:lnTo>
                          <a:pt x="0" y="224"/>
                        </a:lnTo>
                        <a:lnTo>
                          <a:pt x="35" y="295"/>
                        </a:lnTo>
                        <a:lnTo>
                          <a:pt x="75" y="324"/>
                        </a:lnTo>
                        <a:lnTo>
                          <a:pt x="151" y="337"/>
                        </a:lnTo>
                        <a:lnTo>
                          <a:pt x="260" y="322"/>
                        </a:lnTo>
                        <a:lnTo>
                          <a:pt x="339" y="285"/>
                        </a:lnTo>
                        <a:lnTo>
                          <a:pt x="423" y="220"/>
                        </a:lnTo>
                        <a:lnTo>
                          <a:pt x="390" y="200"/>
                        </a:lnTo>
                        <a:lnTo>
                          <a:pt x="261" y="264"/>
                        </a:lnTo>
                        <a:lnTo>
                          <a:pt x="151" y="282"/>
                        </a:lnTo>
                        <a:lnTo>
                          <a:pt x="93" y="275"/>
                        </a:lnTo>
                        <a:lnTo>
                          <a:pt x="53" y="235"/>
                        </a:lnTo>
                        <a:lnTo>
                          <a:pt x="45" y="185"/>
                        </a:lnTo>
                        <a:lnTo>
                          <a:pt x="65" y="123"/>
                        </a:lnTo>
                        <a:lnTo>
                          <a:pt x="133" y="77"/>
                        </a:lnTo>
                        <a:lnTo>
                          <a:pt x="239" y="37"/>
                        </a:lnTo>
                        <a:lnTo>
                          <a:pt x="357" y="27"/>
                        </a:lnTo>
                        <a:lnTo>
                          <a:pt x="416" y="153"/>
                        </a:lnTo>
                        <a:lnTo>
                          <a:pt x="449" y="1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8" name="Freeform 115"/>
                  <p:cNvSpPr>
                    <a:spLocks/>
                  </p:cNvSpPr>
                  <p:nvPr/>
                </p:nvSpPr>
                <p:spPr bwMode="auto">
                  <a:xfrm>
                    <a:off x="2072" y="1665"/>
                    <a:ext cx="23" cy="9"/>
                  </a:xfrm>
                  <a:custGeom>
                    <a:avLst/>
                    <a:gdLst>
                      <a:gd name="T0" fmla="*/ 0 w 132"/>
                      <a:gd name="T1" fmla="*/ 0 h 47"/>
                      <a:gd name="T2" fmla="*/ 0 w 132"/>
                      <a:gd name="T3" fmla="*/ 0 h 47"/>
                      <a:gd name="T4" fmla="*/ 0 w 132"/>
                      <a:gd name="T5" fmla="*/ 0 h 47"/>
                      <a:gd name="T6" fmla="*/ 0 w 132"/>
                      <a:gd name="T7" fmla="*/ 0 h 47"/>
                      <a:gd name="T8" fmla="*/ 0 w 132"/>
                      <a:gd name="T9" fmla="*/ 0 h 47"/>
                      <a:gd name="T10" fmla="*/ 0 w 132"/>
                      <a:gd name="T11" fmla="*/ 0 h 4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32"/>
                      <a:gd name="T19" fmla="*/ 0 h 47"/>
                      <a:gd name="T20" fmla="*/ 132 w 132"/>
                      <a:gd name="T21" fmla="*/ 47 h 4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32" h="47">
                        <a:moveTo>
                          <a:pt x="124" y="0"/>
                        </a:moveTo>
                        <a:lnTo>
                          <a:pt x="0" y="18"/>
                        </a:lnTo>
                        <a:lnTo>
                          <a:pt x="8" y="47"/>
                        </a:lnTo>
                        <a:lnTo>
                          <a:pt x="132" y="27"/>
                        </a:lnTo>
                        <a:lnTo>
                          <a:pt x="124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89" name="Freeform 116"/>
                  <p:cNvSpPr>
                    <a:spLocks/>
                  </p:cNvSpPr>
                  <p:nvPr/>
                </p:nvSpPr>
                <p:spPr bwMode="auto">
                  <a:xfrm>
                    <a:off x="2065" y="1658"/>
                    <a:ext cx="38" cy="30"/>
                  </a:xfrm>
                  <a:custGeom>
                    <a:avLst/>
                    <a:gdLst>
                      <a:gd name="T0" fmla="*/ 0 w 221"/>
                      <a:gd name="T1" fmla="*/ 0 h 162"/>
                      <a:gd name="T2" fmla="*/ 0 w 221"/>
                      <a:gd name="T3" fmla="*/ 0 h 162"/>
                      <a:gd name="T4" fmla="*/ 0 w 221"/>
                      <a:gd name="T5" fmla="*/ 0 h 162"/>
                      <a:gd name="T6" fmla="*/ 0 w 221"/>
                      <a:gd name="T7" fmla="*/ 0 h 162"/>
                      <a:gd name="T8" fmla="*/ 0 w 221"/>
                      <a:gd name="T9" fmla="*/ 0 h 162"/>
                      <a:gd name="T10" fmla="*/ 0 w 221"/>
                      <a:gd name="T11" fmla="*/ 0 h 162"/>
                      <a:gd name="T12" fmla="*/ 0 w 221"/>
                      <a:gd name="T13" fmla="*/ 0 h 162"/>
                      <a:gd name="T14" fmla="*/ 0 w 221"/>
                      <a:gd name="T15" fmla="*/ 0 h 162"/>
                      <a:gd name="T16" fmla="*/ 0 w 221"/>
                      <a:gd name="T17" fmla="*/ 0 h 162"/>
                      <a:gd name="T18" fmla="*/ 0 w 221"/>
                      <a:gd name="T19" fmla="*/ 0 h 162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w 221"/>
                      <a:gd name="T31" fmla="*/ 0 h 162"/>
                      <a:gd name="T32" fmla="*/ 221 w 221"/>
                      <a:gd name="T33" fmla="*/ 162 h 162"/>
                    </a:gdLst>
                    <a:ahLst/>
                    <a:cxnLst>
                      <a:cxn ang="T20">
                        <a:pos x="T0" y="T1"/>
                      </a:cxn>
                      <a:cxn ang="T21">
                        <a:pos x="T2" y="T3"/>
                      </a:cxn>
                      <a:cxn ang="T22">
                        <a:pos x="T4" y="T5"/>
                      </a:cxn>
                      <a:cxn ang="T23">
                        <a:pos x="T6" y="T7"/>
                      </a:cxn>
                      <a:cxn ang="T24">
                        <a:pos x="T8" y="T9"/>
                      </a:cxn>
                      <a:cxn ang="T25">
                        <a:pos x="T10" y="T11"/>
                      </a:cxn>
                      <a:cxn ang="T26">
                        <a:pos x="T12" y="T13"/>
                      </a:cxn>
                      <a:cxn ang="T27">
                        <a:pos x="T14" y="T15"/>
                      </a:cxn>
                      <a:cxn ang="T28">
                        <a:pos x="T16" y="T17"/>
                      </a:cxn>
                      <a:cxn ang="T29">
                        <a:pos x="T18" y="T19"/>
                      </a:cxn>
                    </a:cxnLst>
                    <a:rect l="T30" t="T31" r="T32" b="T33"/>
                    <a:pathLst>
                      <a:path w="221" h="162">
                        <a:moveTo>
                          <a:pt x="0" y="8"/>
                        </a:moveTo>
                        <a:lnTo>
                          <a:pt x="68" y="162"/>
                        </a:lnTo>
                        <a:lnTo>
                          <a:pt x="139" y="144"/>
                        </a:lnTo>
                        <a:lnTo>
                          <a:pt x="211" y="150"/>
                        </a:lnTo>
                        <a:lnTo>
                          <a:pt x="221" y="126"/>
                        </a:lnTo>
                        <a:lnTo>
                          <a:pt x="178" y="113"/>
                        </a:lnTo>
                        <a:lnTo>
                          <a:pt x="85" y="124"/>
                        </a:lnTo>
                        <a:lnTo>
                          <a:pt x="20" y="0"/>
                        </a:lnTo>
                        <a:lnTo>
                          <a:pt x="0" y="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0" name="Freeform 117"/>
                  <p:cNvSpPr>
                    <a:spLocks/>
                  </p:cNvSpPr>
                  <p:nvPr/>
                </p:nvSpPr>
                <p:spPr bwMode="auto">
                  <a:xfrm>
                    <a:off x="2038" y="1692"/>
                    <a:ext cx="25" cy="8"/>
                  </a:xfrm>
                  <a:custGeom>
                    <a:avLst/>
                    <a:gdLst>
                      <a:gd name="T0" fmla="*/ 0 w 144"/>
                      <a:gd name="T1" fmla="*/ 0 h 46"/>
                      <a:gd name="T2" fmla="*/ 0 w 144"/>
                      <a:gd name="T3" fmla="*/ 0 h 46"/>
                      <a:gd name="T4" fmla="*/ 0 w 144"/>
                      <a:gd name="T5" fmla="*/ 0 h 46"/>
                      <a:gd name="T6" fmla="*/ 0 w 144"/>
                      <a:gd name="T7" fmla="*/ 0 h 46"/>
                      <a:gd name="T8" fmla="*/ 0 w 144"/>
                      <a:gd name="T9" fmla="*/ 0 h 46"/>
                      <a:gd name="T10" fmla="*/ 0 w 144"/>
                      <a:gd name="T11" fmla="*/ 0 h 46"/>
                      <a:gd name="T12" fmla="*/ 0 w 144"/>
                      <a:gd name="T13" fmla="*/ 0 h 46"/>
                      <a:gd name="T14" fmla="*/ 0 w 144"/>
                      <a:gd name="T15" fmla="*/ 0 h 4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60000 65536"/>
                      <a:gd name="T22" fmla="*/ 0 60000 65536"/>
                      <a:gd name="T23" fmla="*/ 0 60000 65536"/>
                      <a:gd name="T24" fmla="*/ 0 w 144"/>
                      <a:gd name="T25" fmla="*/ 0 h 46"/>
                      <a:gd name="T26" fmla="*/ 144 w 144"/>
                      <a:gd name="T27" fmla="*/ 46 h 46"/>
                    </a:gdLst>
                    <a:ahLst/>
                    <a:cxnLst>
                      <a:cxn ang="T16">
                        <a:pos x="T0" y="T1"/>
                      </a:cxn>
                      <a:cxn ang="T17">
                        <a:pos x="T2" y="T3"/>
                      </a:cxn>
                      <a:cxn ang="T18">
                        <a:pos x="T4" y="T5"/>
                      </a:cxn>
                      <a:cxn ang="T19">
                        <a:pos x="T6" y="T7"/>
                      </a:cxn>
                      <a:cxn ang="T20">
                        <a:pos x="T8" y="T9"/>
                      </a:cxn>
                      <a:cxn ang="T21">
                        <a:pos x="T10" y="T11"/>
                      </a:cxn>
                      <a:cxn ang="T22">
                        <a:pos x="T12" y="T13"/>
                      </a:cxn>
                      <a:cxn ang="T23">
                        <a:pos x="T14" y="T15"/>
                      </a:cxn>
                    </a:cxnLst>
                    <a:rect l="T24" t="T25" r="T26" b="T27"/>
                    <a:pathLst>
                      <a:path w="144" h="46">
                        <a:moveTo>
                          <a:pt x="0" y="2"/>
                        </a:moveTo>
                        <a:lnTo>
                          <a:pt x="33" y="39"/>
                        </a:lnTo>
                        <a:lnTo>
                          <a:pt x="75" y="46"/>
                        </a:lnTo>
                        <a:lnTo>
                          <a:pt x="144" y="22"/>
                        </a:lnTo>
                        <a:lnTo>
                          <a:pt x="117" y="0"/>
                        </a:lnTo>
                        <a:lnTo>
                          <a:pt x="51" y="12"/>
                        </a:lnTo>
                        <a:lnTo>
                          <a:pt x="0" y="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1" name="Freeform 118"/>
                  <p:cNvSpPr>
                    <a:spLocks/>
                  </p:cNvSpPr>
                  <p:nvPr/>
                </p:nvSpPr>
                <p:spPr bwMode="auto">
                  <a:xfrm>
                    <a:off x="1969" y="1538"/>
                    <a:ext cx="182" cy="110"/>
                  </a:xfrm>
                  <a:custGeom>
                    <a:avLst/>
                    <a:gdLst>
                      <a:gd name="T0" fmla="*/ 0 w 1042"/>
                      <a:gd name="T1" fmla="*/ 0 h 588"/>
                      <a:gd name="T2" fmla="*/ 0 w 1042"/>
                      <a:gd name="T3" fmla="*/ 0 h 588"/>
                      <a:gd name="T4" fmla="*/ 0 w 1042"/>
                      <a:gd name="T5" fmla="*/ 0 h 588"/>
                      <a:gd name="T6" fmla="*/ 0 w 1042"/>
                      <a:gd name="T7" fmla="*/ 0 h 588"/>
                      <a:gd name="T8" fmla="*/ 0 w 1042"/>
                      <a:gd name="T9" fmla="*/ 0 h 588"/>
                      <a:gd name="T10" fmla="*/ 0 w 1042"/>
                      <a:gd name="T11" fmla="*/ 0 h 588"/>
                      <a:gd name="T12" fmla="*/ 0 w 1042"/>
                      <a:gd name="T13" fmla="*/ 0 h 588"/>
                      <a:gd name="T14" fmla="*/ 0 w 1042"/>
                      <a:gd name="T15" fmla="*/ 0 h 588"/>
                      <a:gd name="T16" fmla="*/ 0 w 1042"/>
                      <a:gd name="T17" fmla="*/ 0 h 588"/>
                      <a:gd name="T18" fmla="*/ 0 w 1042"/>
                      <a:gd name="T19" fmla="*/ 0 h 588"/>
                      <a:gd name="T20" fmla="*/ 0 w 1042"/>
                      <a:gd name="T21" fmla="*/ 0 h 588"/>
                      <a:gd name="T22" fmla="*/ 0 w 1042"/>
                      <a:gd name="T23" fmla="*/ 0 h 588"/>
                      <a:gd name="T24" fmla="*/ 0 w 1042"/>
                      <a:gd name="T25" fmla="*/ 0 h 588"/>
                      <a:gd name="T26" fmla="*/ 0 w 1042"/>
                      <a:gd name="T27" fmla="*/ 0 h 588"/>
                      <a:gd name="T28" fmla="*/ 0 w 1042"/>
                      <a:gd name="T29" fmla="*/ 0 h 588"/>
                      <a:gd name="T30" fmla="*/ 0 w 1042"/>
                      <a:gd name="T31" fmla="*/ 0 h 588"/>
                      <a:gd name="T32" fmla="*/ 0 w 1042"/>
                      <a:gd name="T33" fmla="*/ 0 h 588"/>
                      <a:gd name="T34" fmla="*/ 0 w 1042"/>
                      <a:gd name="T35" fmla="*/ 0 h 588"/>
                      <a:gd name="T36" fmla="*/ 0 w 1042"/>
                      <a:gd name="T37" fmla="*/ 0 h 588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1042"/>
                      <a:gd name="T58" fmla="*/ 0 h 588"/>
                      <a:gd name="T59" fmla="*/ 1042 w 1042"/>
                      <a:gd name="T60" fmla="*/ 588 h 588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1042" h="588">
                        <a:moveTo>
                          <a:pt x="276" y="0"/>
                        </a:moveTo>
                        <a:lnTo>
                          <a:pt x="225" y="2"/>
                        </a:lnTo>
                        <a:lnTo>
                          <a:pt x="0" y="241"/>
                        </a:lnTo>
                        <a:lnTo>
                          <a:pt x="2" y="311"/>
                        </a:lnTo>
                        <a:lnTo>
                          <a:pt x="844" y="588"/>
                        </a:lnTo>
                        <a:lnTo>
                          <a:pt x="885" y="565"/>
                        </a:lnTo>
                        <a:lnTo>
                          <a:pt x="1036" y="367"/>
                        </a:lnTo>
                        <a:lnTo>
                          <a:pt x="1042" y="271"/>
                        </a:lnTo>
                        <a:lnTo>
                          <a:pt x="414" y="35"/>
                        </a:lnTo>
                        <a:lnTo>
                          <a:pt x="283" y="31"/>
                        </a:lnTo>
                        <a:lnTo>
                          <a:pt x="1002" y="296"/>
                        </a:lnTo>
                        <a:lnTo>
                          <a:pt x="857" y="506"/>
                        </a:lnTo>
                        <a:lnTo>
                          <a:pt x="83" y="233"/>
                        </a:lnTo>
                        <a:lnTo>
                          <a:pt x="56" y="258"/>
                        </a:lnTo>
                        <a:lnTo>
                          <a:pt x="545" y="436"/>
                        </a:lnTo>
                        <a:lnTo>
                          <a:pt x="28" y="292"/>
                        </a:lnTo>
                        <a:lnTo>
                          <a:pt x="30" y="240"/>
                        </a:lnTo>
                        <a:lnTo>
                          <a:pt x="27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2" name="Freeform 119"/>
                  <p:cNvSpPr>
                    <a:spLocks/>
                  </p:cNvSpPr>
                  <p:nvPr/>
                </p:nvSpPr>
                <p:spPr bwMode="auto">
                  <a:xfrm>
                    <a:off x="1990" y="1572"/>
                    <a:ext cx="15" cy="9"/>
                  </a:xfrm>
                  <a:custGeom>
                    <a:avLst/>
                    <a:gdLst>
                      <a:gd name="T0" fmla="*/ 0 w 86"/>
                      <a:gd name="T1" fmla="*/ 0 h 48"/>
                      <a:gd name="T2" fmla="*/ 0 w 86"/>
                      <a:gd name="T3" fmla="*/ 0 h 48"/>
                      <a:gd name="T4" fmla="*/ 0 w 86"/>
                      <a:gd name="T5" fmla="*/ 0 h 48"/>
                      <a:gd name="T6" fmla="*/ 0 w 86"/>
                      <a:gd name="T7" fmla="*/ 0 h 48"/>
                      <a:gd name="T8" fmla="*/ 0 w 86"/>
                      <a:gd name="T9" fmla="*/ 0 h 48"/>
                      <a:gd name="T10" fmla="*/ 0 w 86"/>
                      <a:gd name="T11" fmla="*/ 0 h 48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6"/>
                      <a:gd name="T19" fmla="*/ 0 h 48"/>
                      <a:gd name="T20" fmla="*/ 86 w 86"/>
                      <a:gd name="T21" fmla="*/ 48 h 48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6" h="48">
                        <a:moveTo>
                          <a:pt x="32" y="0"/>
                        </a:moveTo>
                        <a:lnTo>
                          <a:pt x="0" y="31"/>
                        </a:lnTo>
                        <a:lnTo>
                          <a:pt x="74" y="48"/>
                        </a:lnTo>
                        <a:lnTo>
                          <a:pt x="86" y="9"/>
                        </a:lnTo>
                        <a:lnTo>
                          <a:pt x="3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3" name="Freeform 120"/>
                  <p:cNvSpPr>
                    <a:spLocks/>
                  </p:cNvSpPr>
                  <p:nvPr/>
                </p:nvSpPr>
                <p:spPr bwMode="auto">
                  <a:xfrm>
                    <a:off x="2011" y="1577"/>
                    <a:ext cx="18" cy="12"/>
                  </a:xfrm>
                  <a:custGeom>
                    <a:avLst/>
                    <a:gdLst>
                      <a:gd name="T0" fmla="*/ 0 w 99"/>
                      <a:gd name="T1" fmla="*/ 0 h 62"/>
                      <a:gd name="T2" fmla="*/ 0 w 99"/>
                      <a:gd name="T3" fmla="*/ 0 h 62"/>
                      <a:gd name="T4" fmla="*/ 0 w 99"/>
                      <a:gd name="T5" fmla="*/ 0 h 62"/>
                      <a:gd name="T6" fmla="*/ 0 w 99"/>
                      <a:gd name="T7" fmla="*/ 0 h 62"/>
                      <a:gd name="T8" fmla="*/ 0 w 99"/>
                      <a:gd name="T9" fmla="*/ 0 h 62"/>
                      <a:gd name="T10" fmla="*/ 0 w 99"/>
                      <a:gd name="T11" fmla="*/ 0 h 6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9"/>
                      <a:gd name="T19" fmla="*/ 0 h 62"/>
                      <a:gd name="T20" fmla="*/ 99 w 99"/>
                      <a:gd name="T21" fmla="*/ 62 h 6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9" h="62">
                        <a:moveTo>
                          <a:pt x="21" y="0"/>
                        </a:moveTo>
                        <a:lnTo>
                          <a:pt x="0" y="36"/>
                        </a:lnTo>
                        <a:lnTo>
                          <a:pt x="75" y="62"/>
                        </a:lnTo>
                        <a:lnTo>
                          <a:pt x="99" y="30"/>
                        </a:lnTo>
                        <a:lnTo>
                          <a:pt x="2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4" name="Freeform 121"/>
                  <p:cNvSpPr>
                    <a:spLocks/>
                  </p:cNvSpPr>
                  <p:nvPr/>
                </p:nvSpPr>
                <p:spPr bwMode="auto">
                  <a:xfrm>
                    <a:off x="2037" y="1586"/>
                    <a:ext cx="21" cy="15"/>
                  </a:xfrm>
                  <a:custGeom>
                    <a:avLst/>
                    <a:gdLst>
                      <a:gd name="T0" fmla="*/ 0 w 121"/>
                      <a:gd name="T1" fmla="*/ 0 h 76"/>
                      <a:gd name="T2" fmla="*/ 0 w 121"/>
                      <a:gd name="T3" fmla="*/ 0 h 76"/>
                      <a:gd name="T4" fmla="*/ 0 w 121"/>
                      <a:gd name="T5" fmla="*/ 0 h 76"/>
                      <a:gd name="T6" fmla="*/ 0 w 121"/>
                      <a:gd name="T7" fmla="*/ 0 h 76"/>
                      <a:gd name="T8" fmla="*/ 0 w 121"/>
                      <a:gd name="T9" fmla="*/ 0 h 76"/>
                      <a:gd name="T10" fmla="*/ 0 w 121"/>
                      <a:gd name="T11" fmla="*/ 0 h 76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21"/>
                      <a:gd name="T19" fmla="*/ 0 h 76"/>
                      <a:gd name="T20" fmla="*/ 121 w 121"/>
                      <a:gd name="T21" fmla="*/ 76 h 76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21" h="76">
                        <a:moveTo>
                          <a:pt x="31" y="0"/>
                        </a:moveTo>
                        <a:lnTo>
                          <a:pt x="0" y="38"/>
                        </a:lnTo>
                        <a:lnTo>
                          <a:pt x="101" y="76"/>
                        </a:lnTo>
                        <a:lnTo>
                          <a:pt x="121" y="43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5" name="Freeform 122"/>
                  <p:cNvSpPr>
                    <a:spLocks/>
                  </p:cNvSpPr>
                  <p:nvPr/>
                </p:nvSpPr>
                <p:spPr bwMode="auto">
                  <a:xfrm>
                    <a:off x="2069" y="1601"/>
                    <a:ext cx="19" cy="13"/>
                  </a:xfrm>
                  <a:custGeom>
                    <a:avLst/>
                    <a:gdLst>
                      <a:gd name="T0" fmla="*/ 0 w 109"/>
                      <a:gd name="T1" fmla="*/ 0 h 65"/>
                      <a:gd name="T2" fmla="*/ 0 w 109"/>
                      <a:gd name="T3" fmla="*/ 0 h 65"/>
                      <a:gd name="T4" fmla="*/ 0 w 109"/>
                      <a:gd name="T5" fmla="*/ 0 h 65"/>
                      <a:gd name="T6" fmla="*/ 0 w 109"/>
                      <a:gd name="T7" fmla="*/ 0 h 65"/>
                      <a:gd name="T8" fmla="*/ 0 w 109"/>
                      <a:gd name="T9" fmla="*/ 0 h 65"/>
                      <a:gd name="T10" fmla="*/ 0 w 109"/>
                      <a:gd name="T11" fmla="*/ 0 h 6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9"/>
                      <a:gd name="T19" fmla="*/ 0 h 65"/>
                      <a:gd name="T20" fmla="*/ 109 w 109"/>
                      <a:gd name="T21" fmla="*/ 65 h 6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9" h="65">
                        <a:moveTo>
                          <a:pt x="22" y="0"/>
                        </a:moveTo>
                        <a:lnTo>
                          <a:pt x="0" y="32"/>
                        </a:lnTo>
                        <a:lnTo>
                          <a:pt x="90" y="65"/>
                        </a:lnTo>
                        <a:lnTo>
                          <a:pt x="109" y="33"/>
                        </a:lnTo>
                        <a:lnTo>
                          <a:pt x="22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6" name="Freeform 123"/>
                  <p:cNvSpPr>
                    <a:spLocks/>
                  </p:cNvSpPr>
                  <p:nvPr/>
                </p:nvSpPr>
                <p:spPr bwMode="auto">
                  <a:xfrm>
                    <a:off x="2095" y="1611"/>
                    <a:ext cx="18" cy="12"/>
                  </a:xfrm>
                  <a:custGeom>
                    <a:avLst/>
                    <a:gdLst>
                      <a:gd name="T0" fmla="*/ 0 w 101"/>
                      <a:gd name="T1" fmla="*/ 0 h 62"/>
                      <a:gd name="T2" fmla="*/ 0 w 101"/>
                      <a:gd name="T3" fmla="*/ 0 h 62"/>
                      <a:gd name="T4" fmla="*/ 0 w 101"/>
                      <a:gd name="T5" fmla="*/ 0 h 62"/>
                      <a:gd name="T6" fmla="*/ 0 w 101"/>
                      <a:gd name="T7" fmla="*/ 0 h 62"/>
                      <a:gd name="T8" fmla="*/ 0 w 101"/>
                      <a:gd name="T9" fmla="*/ 0 h 62"/>
                      <a:gd name="T10" fmla="*/ 0 w 101"/>
                      <a:gd name="T11" fmla="*/ 0 h 62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1"/>
                      <a:gd name="T19" fmla="*/ 0 h 62"/>
                      <a:gd name="T20" fmla="*/ 101 w 101"/>
                      <a:gd name="T21" fmla="*/ 62 h 62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1" h="62">
                        <a:moveTo>
                          <a:pt x="28" y="0"/>
                        </a:moveTo>
                        <a:lnTo>
                          <a:pt x="0" y="33"/>
                        </a:lnTo>
                        <a:lnTo>
                          <a:pt x="68" y="62"/>
                        </a:lnTo>
                        <a:lnTo>
                          <a:pt x="101" y="34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7" name="Freeform 124"/>
                  <p:cNvSpPr>
                    <a:spLocks/>
                  </p:cNvSpPr>
                  <p:nvPr/>
                </p:nvSpPr>
                <p:spPr bwMode="auto">
                  <a:xfrm>
                    <a:off x="2003" y="1562"/>
                    <a:ext cx="17" cy="9"/>
                  </a:xfrm>
                  <a:custGeom>
                    <a:avLst/>
                    <a:gdLst>
                      <a:gd name="T0" fmla="*/ 0 w 94"/>
                      <a:gd name="T1" fmla="*/ 0 h 51"/>
                      <a:gd name="T2" fmla="*/ 0 w 94"/>
                      <a:gd name="T3" fmla="*/ 0 h 51"/>
                      <a:gd name="T4" fmla="*/ 0 w 94"/>
                      <a:gd name="T5" fmla="*/ 0 h 51"/>
                      <a:gd name="T6" fmla="*/ 0 w 94"/>
                      <a:gd name="T7" fmla="*/ 0 h 51"/>
                      <a:gd name="T8" fmla="*/ 0 w 94"/>
                      <a:gd name="T9" fmla="*/ 0 h 51"/>
                      <a:gd name="T10" fmla="*/ 0 w 94"/>
                      <a:gd name="T11" fmla="*/ 0 h 5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4"/>
                      <a:gd name="T19" fmla="*/ 0 h 51"/>
                      <a:gd name="T20" fmla="*/ 94 w 94"/>
                      <a:gd name="T21" fmla="*/ 51 h 5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4" h="51">
                        <a:moveTo>
                          <a:pt x="33" y="0"/>
                        </a:moveTo>
                        <a:lnTo>
                          <a:pt x="0" y="29"/>
                        </a:lnTo>
                        <a:lnTo>
                          <a:pt x="73" y="51"/>
                        </a:lnTo>
                        <a:lnTo>
                          <a:pt x="94" y="24"/>
                        </a:lnTo>
                        <a:lnTo>
                          <a:pt x="3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8" name="Freeform 125"/>
                  <p:cNvSpPr>
                    <a:spLocks/>
                  </p:cNvSpPr>
                  <p:nvPr/>
                </p:nvSpPr>
                <p:spPr bwMode="auto">
                  <a:xfrm>
                    <a:off x="2016" y="1553"/>
                    <a:ext cx="16" cy="8"/>
                  </a:xfrm>
                  <a:custGeom>
                    <a:avLst/>
                    <a:gdLst>
                      <a:gd name="T0" fmla="*/ 0 w 91"/>
                      <a:gd name="T1" fmla="*/ 0 h 44"/>
                      <a:gd name="T2" fmla="*/ 0 w 91"/>
                      <a:gd name="T3" fmla="*/ 0 h 44"/>
                      <a:gd name="T4" fmla="*/ 0 w 91"/>
                      <a:gd name="T5" fmla="*/ 0 h 44"/>
                      <a:gd name="T6" fmla="*/ 0 w 91"/>
                      <a:gd name="T7" fmla="*/ 0 h 44"/>
                      <a:gd name="T8" fmla="*/ 0 w 91"/>
                      <a:gd name="T9" fmla="*/ 0 h 44"/>
                      <a:gd name="T10" fmla="*/ 0 w 91"/>
                      <a:gd name="T11" fmla="*/ 0 h 4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1"/>
                      <a:gd name="T19" fmla="*/ 0 h 44"/>
                      <a:gd name="T20" fmla="*/ 91 w 91"/>
                      <a:gd name="T21" fmla="*/ 44 h 4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1" h="44">
                        <a:moveTo>
                          <a:pt x="31" y="0"/>
                        </a:moveTo>
                        <a:lnTo>
                          <a:pt x="0" y="23"/>
                        </a:lnTo>
                        <a:lnTo>
                          <a:pt x="69" y="44"/>
                        </a:lnTo>
                        <a:lnTo>
                          <a:pt x="91" y="22"/>
                        </a:lnTo>
                        <a:lnTo>
                          <a:pt x="31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99" name="Freeform 126"/>
                  <p:cNvSpPr>
                    <a:spLocks/>
                  </p:cNvSpPr>
                  <p:nvPr/>
                </p:nvSpPr>
                <p:spPr bwMode="auto">
                  <a:xfrm>
                    <a:off x="2029" y="1568"/>
                    <a:ext cx="19" cy="12"/>
                  </a:xfrm>
                  <a:custGeom>
                    <a:avLst/>
                    <a:gdLst>
                      <a:gd name="T0" fmla="*/ 0 w 111"/>
                      <a:gd name="T1" fmla="*/ 0 h 60"/>
                      <a:gd name="T2" fmla="*/ 0 w 111"/>
                      <a:gd name="T3" fmla="*/ 0 h 60"/>
                      <a:gd name="T4" fmla="*/ 0 w 111"/>
                      <a:gd name="T5" fmla="*/ 0 h 60"/>
                      <a:gd name="T6" fmla="*/ 0 w 111"/>
                      <a:gd name="T7" fmla="*/ 0 h 60"/>
                      <a:gd name="T8" fmla="*/ 0 w 111"/>
                      <a:gd name="T9" fmla="*/ 0 h 60"/>
                      <a:gd name="T10" fmla="*/ 0 w 111"/>
                      <a:gd name="T11" fmla="*/ 0 h 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11"/>
                      <a:gd name="T19" fmla="*/ 0 h 60"/>
                      <a:gd name="T20" fmla="*/ 111 w 111"/>
                      <a:gd name="T21" fmla="*/ 60 h 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11" h="60">
                        <a:moveTo>
                          <a:pt x="25" y="0"/>
                        </a:moveTo>
                        <a:lnTo>
                          <a:pt x="0" y="32"/>
                        </a:lnTo>
                        <a:lnTo>
                          <a:pt x="86" y="60"/>
                        </a:lnTo>
                        <a:lnTo>
                          <a:pt x="111" y="29"/>
                        </a:lnTo>
                        <a:lnTo>
                          <a:pt x="2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0" name="Freeform 127"/>
                  <p:cNvSpPr>
                    <a:spLocks/>
                  </p:cNvSpPr>
                  <p:nvPr/>
                </p:nvSpPr>
                <p:spPr bwMode="auto">
                  <a:xfrm>
                    <a:off x="2054" y="1578"/>
                    <a:ext cx="17" cy="10"/>
                  </a:xfrm>
                  <a:custGeom>
                    <a:avLst/>
                    <a:gdLst>
                      <a:gd name="T0" fmla="*/ 0 w 100"/>
                      <a:gd name="T1" fmla="*/ 0 h 51"/>
                      <a:gd name="T2" fmla="*/ 0 w 100"/>
                      <a:gd name="T3" fmla="*/ 0 h 51"/>
                      <a:gd name="T4" fmla="*/ 0 w 100"/>
                      <a:gd name="T5" fmla="*/ 0 h 51"/>
                      <a:gd name="T6" fmla="*/ 0 w 100"/>
                      <a:gd name="T7" fmla="*/ 0 h 51"/>
                      <a:gd name="T8" fmla="*/ 0 w 100"/>
                      <a:gd name="T9" fmla="*/ 0 h 51"/>
                      <a:gd name="T10" fmla="*/ 0 w 100"/>
                      <a:gd name="T11" fmla="*/ 0 h 51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100"/>
                      <a:gd name="T19" fmla="*/ 0 h 51"/>
                      <a:gd name="T20" fmla="*/ 100 w 100"/>
                      <a:gd name="T21" fmla="*/ 51 h 51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100" h="51">
                        <a:moveTo>
                          <a:pt x="28" y="0"/>
                        </a:moveTo>
                        <a:lnTo>
                          <a:pt x="0" y="26"/>
                        </a:lnTo>
                        <a:lnTo>
                          <a:pt x="90" y="51"/>
                        </a:lnTo>
                        <a:lnTo>
                          <a:pt x="100" y="20"/>
                        </a:lnTo>
                        <a:lnTo>
                          <a:pt x="28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1" name="Freeform 128"/>
                  <p:cNvSpPr>
                    <a:spLocks/>
                  </p:cNvSpPr>
                  <p:nvPr/>
                </p:nvSpPr>
                <p:spPr bwMode="auto">
                  <a:xfrm>
                    <a:off x="2041" y="1561"/>
                    <a:ext cx="13" cy="9"/>
                  </a:xfrm>
                  <a:custGeom>
                    <a:avLst/>
                    <a:gdLst>
                      <a:gd name="T0" fmla="*/ 0 w 79"/>
                      <a:gd name="T1" fmla="*/ 0 h 50"/>
                      <a:gd name="T2" fmla="*/ 0 w 79"/>
                      <a:gd name="T3" fmla="*/ 0 h 50"/>
                      <a:gd name="T4" fmla="*/ 0 w 79"/>
                      <a:gd name="T5" fmla="*/ 0 h 50"/>
                      <a:gd name="T6" fmla="*/ 0 w 79"/>
                      <a:gd name="T7" fmla="*/ 0 h 50"/>
                      <a:gd name="T8" fmla="*/ 0 w 79"/>
                      <a:gd name="T9" fmla="*/ 0 h 50"/>
                      <a:gd name="T10" fmla="*/ 0 w 79"/>
                      <a:gd name="T11" fmla="*/ 0 h 5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9"/>
                      <a:gd name="T19" fmla="*/ 0 h 50"/>
                      <a:gd name="T20" fmla="*/ 79 w 79"/>
                      <a:gd name="T21" fmla="*/ 50 h 5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9" h="50">
                        <a:moveTo>
                          <a:pt x="27" y="0"/>
                        </a:moveTo>
                        <a:lnTo>
                          <a:pt x="0" y="21"/>
                        </a:lnTo>
                        <a:lnTo>
                          <a:pt x="67" y="50"/>
                        </a:lnTo>
                        <a:lnTo>
                          <a:pt x="79" y="21"/>
                        </a:lnTo>
                        <a:lnTo>
                          <a:pt x="27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2" name="Freeform 129"/>
                  <p:cNvSpPr>
                    <a:spLocks/>
                  </p:cNvSpPr>
                  <p:nvPr/>
                </p:nvSpPr>
                <p:spPr bwMode="auto">
                  <a:xfrm>
                    <a:off x="2063" y="1567"/>
                    <a:ext cx="15" cy="10"/>
                  </a:xfrm>
                  <a:custGeom>
                    <a:avLst/>
                    <a:gdLst>
                      <a:gd name="T0" fmla="*/ 0 w 88"/>
                      <a:gd name="T1" fmla="*/ 0 h 55"/>
                      <a:gd name="T2" fmla="*/ 0 w 88"/>
                      <a:gd name="T3" fmla="*/ 0 h 55"/>
                      <a:gd name="T4" fmla="*/ 0 w 88"/>
                      <a:gd name="T5" fmla="*/ 0 h 55"/>
                      <a:gd name="T6" fmla="*/ 0 w 88"/>
                      <a:gd name="T7" fmla="*/ 0 h 55"/>
                      <a:gd name="T8" fmla="*/ 0 w 88"/>
                      <a:gd name="T9" fmla="*/ 0 h 55"/>
                      <a:gd name="T10" fmla="*/ 0 w 88"/>
                      <a:gd name="T11" fmla="*/ 0 h 5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8"/>
                      <a:gd name="T19" fmla="*/ 0 h 55"/>
                      <a:gd name="T20" fmla="*/ 88 w 88"/>
                      <a:gd name="T21" fmla="*/ 55 h 5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8" h="55">
                        <a:moveTo>
                          <a:pt x="26" y="0"/>
                        </a:moveTo>
                        <a:lnTo>
                          <a:pt x="0" y="31"/>
                        </a:lnTo>
                        <a:lnTo>
                          <a:pt x="70" y="55"/>
                        </a:lnTo>
                        <a:lnTo>
                          <a:pt x="88" y="24"/>
                        </a:lnTo>
                        <a:lnTo>
                          <a:pt x="26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3" name="Freeform 130"/>
                  <p:cNvSpPr>
                    <a:spLocks/>
                  </p:cNvSpPr>
                  <p:nvPr/>
                </p:nvSpPr>
                <p:spPr bwMode="auto">
                  <a:xfrm>
                    <a:off x="2078" y="1588"/>
                    <a:ext cx="16" cy="10"/>
                  </a:xfrm>
                  <a:custGeom>
                    <a:avLst/>
                    <a:gdLst>
                      <a:gd name="T0" fmla="*/ 0 w 95"/>
                      <a:gd name="T1" fmla="*/ 0 h 57"/>
                      <a:gd name="T2" fmla="*/ 0 w 95"/>
                      <a:gd name="T3" fmla="*/ 0 h 57"/>
                      <a:gd name="T4" fmla="*/ 0 w 95"/>
                      <a:gd name="T5" fmla="*/ 0 h 57"/>
                      <a:gd name="T6" fmla="*/ 0 w 95"/>
                      <a:gd name="T7" fmla="*/ 0 h 57"/>
                      <a:gd name="T8" fmla="*/ 0 w 95"/>
                      <a:gd name="T9" fmla="*/ 0 h 57"/>
                      <a:gd name="T10" fmla="*/ 0 w 95"/>
                      <a:gd name="T11" fmla="*/ 0 h 57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95"/>
                      <a:gd name="T19" fmla="*/ 0 h 57"/>
                      <a:gd name="T20" fmla="*/ 95 w 95"/>
                      <a:gd name="T21" fmla="*/ 57 h 57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95" h="57">
                        <a:moveTo>
                          <a:pt x="13" y="0"/>
                        </a:moveTo>
                        <a:lnTo>
                          <a:pt x="0" y="33"/>
                        </a:lnTo>
                        <a:lnTo>
                          <a:pt x="82" y="57"/>
                        </a:lnTo>
                        <a:lnTo>
                          <a:pt x="95" y="24"/>
                        </a:lnTo>
                        <a:lnTo>
                          <a:pt x="13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4" name="Freeform 131"/>
                  <p:cNvSpPr>
                    <a:spLocks/>
                  </p:cNvSpPr>
                  <p:nvPr/>
                </p:nvSpPr>
                <p:spPr bwMode="auto">
                  <a:xfrm>
                    <a:off x="2087" y="1576"/>
                    <a:ext cx="12" cy="12"/>
                  </a:xfrm>
                  <a:custGeom>
                    <a:avLst/>
                    <a:gdLst>
                      <a:gd name="T0" fmla="*/ 0 w 72"/>
                      <a:gd name="T1" fmla="*/ 0 h 60"/>
                      <a:gd name="T2" fmla="*/ 0 w 72"/>
                      <a:gd name="T3" fmla="*/ 0 h 60"/>
                      <a:gd name="T4" fmla="*/ 0 w 72"/>
                      <a:gd name="T5" fmla="*/ 0 h 60"/>
                      <a:gd name="T6" fmla="*/ 0 w 72"/>
                      <a:gd name="T7" fmla="*/ 0 h 60"/>
                      <a:gd name="T8" fmla="*/ 0 w 72"/>
                      <a:gd name="T9" fmla="*/ 0 h 60"/>
                      <a:gd name="T10" fmla="*/ 0 w 72"/>
                      <a:gd name="T11" fmla="*/ 0 h 60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2"/>
                      <a:gd name="T19" fmla="*/ 0 h 60"/>
                      <a:gd name="T20" fmla="*/ 72 w 72"/>
                      <a:gd name="T21" fmla="*/ 60 h 60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2" h="60">
                        <a:moveTo>
                          <a:pt x="5" y="0"/>
                        </a:moveTo>
                        <a:lnTo>
                          <a:pt x="0" y="29"/>
                        </a:lnTo>
                        <a:lnTo>
                          <a:pt x="72" y="60"/>
                        </a:lnTo>
                        <a:lnTo>
                          <a:pt x="72" y="20"/>
                        </a:lnTo>
                        <a:lnTo>
                          <a:pt x="5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5" name="Freeform 132"/>
                  <p:cNvSpPr>
                    <a:spLocks/>
                  </p:cNvSpPr>
                  <p:nvPr/>
                </p:nvSpPr>
                <p:spPr bwMode="auto">
                  <a:xfrm>
                    <a:off x="2103" y="1594"/>
                    <a:ext cx="13" cy="13"/>
                  </a:xfrm>
                  <a:custGeom>
                    <a:avLst/>
                    <a:gdLst>
                      <a:gd name="T0" fmla="*/ 0 w 75"/>
                      <a:gd name="T1" fmla="*/ 0 h 64"/>
                      <a:gd name="T2" fmla="*/ 0 w 75"/>
                      <a:gd name="T3" fmla="*/ 0 h 64"/>
                      <a:gd name="T4" fmla="*/ 0 w 75"/>
                      <a:gd name="T5" fmla="*/ 0 h 64"/>
                      <a:gd name="T6" fmla="*/ 0 w 75"/>
                      <a:gd name="T7" fmla="*/ 0 h 64"/>
                      <a:gd name="T8" fmla="*/ 0 w 75"/>
                      <a:gd name="T9" fmla="*/ 0 h 64"/>
                      <a:gd name="T10" fmla="*/ 0 w 75"/>
                      <a:gd name="T11" fmla="*/ 0 h 64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75"/>
                      <a:gd name="T19" fmla="*/ 0 h 64"/>
                      <a:gd name="T20" fmla="*/ 75 w 75"/>
                      <a:gd name="T21" fmla="*/ 64 h 64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75" h="64">
                        <a:moveTo>
                          <a:pt x="0" y="0"/>
                        </a:moveTo>
                        <a:lnTo>
                          <a:pt x="0" y="45"/>
                        </a:lnTo>
                        <a:lnTo>
                          <a:pt x="69" y="64"/>
                        </a:lnTo>
                        <a:lnTo>
                          <a:pt x="75" y="28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6" name="Freeform 133"/>
                  <p:cNvSpPr>
                    <a:spLocks/>
                  </p:cNvSpPr>
                  <p:nvPr/>
                </p:nvSpPr>
                <p:spPr bwMode="auto">
                  <a:xfrm>
                    <a:off x="2110" y="1588"/>
                    <a:ext cx="13" cy="10"/>
                  </a:xfrm>
                  <a:custGeom>
                    <a:avLst/>
                    <a:gdLst>
                      <a:gd name="T0" fmla="*/ 0 w 80"/>
                      <a:gd name="T1" fmla="*/ 0 h 55"/>
                      <a:gd name="T2" fmla="*/ 0 w 80"/>
                      <a:gd name="T3" fmla="*/ 0 h 55"/>
                      <a:gd name="T4" fmla="*/ 0 w 80"/>
                      <a:gd name="T5" fmla="*/ 0 h 55"/>
                      <a:gd name="T6" fmla="*/ 0 w 80"/>
                      <a:gd name="T7" fmla="*/ 0 h 55"/>
                      <a:gd name="T8" fmla="*/ 0 w 80"/>
                      <a:gd name="T9" fmla="*/ 0 h 55"/>
                      <a:gd name="T10" fmla="*/ 0 w 80"/>
                      <a:gd name="T11" fmla="*/ 0 h 55"/>
                      <a:gd name="T12" fmla="*/ 0 60000 65536"/>
                      <a:gd name="T13" fmla="*/ 0 60000 65536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w 80"/>
                      <a:gd name="T19" fmla="*/ 0 h 55"/>
                      <a:gd name="T20" fmla="*/ 80 w 80"/>
                      <a:gd name="T21" fmla="*/ 55 h 55"/>
                    </a:gdLst>
                    <a:ahLst/>
                    <a:cxnLst>
                      <a:cxn ang="T12">
                        <a:pos x="T0" y="T1"/>
                      </a:cxn>
                      <a:cxn ang="T13">
                        <a:pos x="T2" y="T3"/>
                      </a:cxn>
                      <a:cxn ang="T14">
                        <a:pos x="T4" y="T5"/>
                      </a:cxn>
                      <a:cxn ang="T15">
                        <a:pos x="T6" y="T7"/>
                      </a:cxn>
                      <a:cxn ang="T16">
                        <a:pos x="T8" y="T9"/>
                      </a:cxn>
                      <a:cxn ang="T17">
                        <a:pos x="T10" y="T11"/>
                      </a:cxn>
                    </a:cxnLst>
                    <a:rect l="T18" t="T19" r="T20" b="T21"/>
                    <a:pathLst>
                      <a:path w="80" h="55">
                        <a:moveTo>
                          <a:pt x="0" y="0"/>
                        </a:moveTo>
                        <a:lnTo>
                          <a:pt x="2" y="33"/>
                        </a:lnTo>
                        <a:lnTo>
                          <a:pt x="60" y="55"/>
                        </a:lnTo>
                        <a:lnTo>
                          <a:pt x="80" y="27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307" name="Freeform 134"/>
                  <p:cNvSpPr>
                    <a:spLocks/>
                  </p:cNvSpPr>
                  <p:nvPr/>
                </p:nvSpPr>
                <p:spPr bwMode="auto">
                  <a:xfrm>
                    <a:off x="2093" y="1553"/>
                    <a:ext cx="150" cy="113"/>
                  </a:xfrm>
                  <a:custGeom>
                    <a:avLst/>
                    <a:gdLst>
                      <a:gd name="T0" fmla="*/ 0 w 692"/>
                      <a:gd name="T1" fmla="*/ 0 h 746"/>
                      <a:gd name="T2" fmla="*/ 0 w 692"/>
                      <a:gd name="T3" fmla="*/ 0 h 746"/>
                      <a:gd name="T4" fmla="*/ 0 w 692"/>
                      <a:gd name="T5" fmla="*/ 0 h 746"/>
                      <a:gd name="T6" fmla="*/ 0 w 692"/>
                      <a:gd name="T7" fmla="*/ 0 h 746"/>
                      <a:gd name="T8" fmla="*/ 0 w 692"/>
                      <a:gd name="T9" fmla="*/ 0 h 746"/>
                      <a:gd name="T10" fmla="*/ 0 w 692"/>
                      <a:gd name="T11" fmla="*/ 0 h 746"/>
                      <a:gd name="T12" fmla="*/ 0 w 692"/>
                      <a:gd name="T13" fmla="*/ 0 h 746"/>
                      <a:gd name="T14" fmla="*/ 0 w 692"/>
                      <a:gd name="T15" fmla="*/ 0 h 746"/>
                      <a:gd name="T16" fmla="*/ 0 w 692"/>
                      <a:gd name="T17" fmla="*/ 0 h 746"/>
                      <a:gd name="T18" fmla="*/ 0 w 692"/>
                      <a:gd name="T19" fmla="*/ 0 h 746"/>
                      <a:gd name="T20" fmla="*/ 0 w 692"/>
                      <a:gd name="T21" fmla="*/ 0 h 746"/>
                      <a:gd name="T22" fmla="*/ 0 w 692"/>
                      <a:gd name="T23" fmla="*/ 0 h 746"/>
                      <a:gd name="T24" fmla="*/ 0 w 692"/>
                      <a:gd name="T25" fmla="*/ 0 h 746"/>
                      <a:gd name="T26" fmla="*/ 0 w 692"/>
                      <a:gd name="T27" fmla="*/ 0 h 746"/>
                      <a:gd name="T28" fmla="*/ 0 w 692"/>
                      <a:gd name="T29" fmla="*/ 0 h 746"/>
                      <a:gd name="T30" fmla="*/ 0 w 692"/>
                      <a:gd name="T31" fmla="*/ 0 h 746"/>
                      <a:gd name="T32" fmla="*/ 0 w 692"/>
                      <a:gd name="T33" fmla="*/ 0 h 746"/>
                      <a:gd name="T34" fmla="*/ 0 w 692"/>
                      <a:gd name="T35" fmla="*/ 0 h 746"/>
                      <a:gd name="T36" fmla="*/ 0 w 692"/>
                      <a:gd name="T37" fmla="*/ 0 h 746"/>
                      <a:gd name="T38" fmla="*/ 0 w 692"/>
                      <a:gd name="T39" fmla="*/ 0 h 746"/>
                      <a:gd name="T40" fmla="*/ 0 w 692"/>
                      <a:gd name="T41" fmla="*/ 0 h 746"/>
                      <a:gd name="T42" fmla="*/ 0 w 692"/>
                      <a:gd name="T43" fmla="*/ 0 h 74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w 692"/>
                      <a:gd name="T67" fmla="*/ 0 h 746"/>
                      <a:gd name="T68" fmla="*/ 692 w 692"/>
                      <a:gd name="T69" fmla="*/ 746 h 746"/>
                    </a:gdLst>
                    <a:ahLst/>
                    <a:cxnLst>
                      <a:cxn ang="T44">
                        <a:pos x="T0" y="T1"/>
                      </a:cxn>
                      <a:cxn ang="T45">
                        <a:pos x="T2" y="T3"/>
                      </a:cxn>
                      <a:cxn ang="T46">
                        <a:pos x="T4" y="T5"/>
                      </a:cxn>
                      <a:cxn ang="T47">
                        <a:pos x="T6" y="T7"/>
                      </a:cxn>
                      <a:cxn ang="T48">
                        <a:pos x="T8" y="T9"/>
                      </a:cxn>
                      <a:cxn ang="T49">
                        <a:pos x="T10" y="T11"/>
                      </a:cxn>
                      <a:cxn ang="T50">
                        <a:pos x="T12" y="T13"/>
                      </a:cxn>
                      <a:cxn ang="T51">
                        <a:pos x="T14" y="T15"/>
                      </a:cxn>
                      <a:cxn ang="T52">
                        <a:pos x="T16" y="T17"/>
                      </a:cxn>
                      <a:cxn ang="T53">
                        <a:pos x="T18" y="T19"/>
                      </a:cxn>
                      <a:cxn ang="T54">
                        <a:pos x="T20" y="T21"/>
                      </a:cxn>
                      <a:cxn ang="T55">
                        <a:pos x="T22" y="T23"/>
                      </a:cxn>
                      <a:cxn ang="T56">
                        <a:pos x="T24" y="T25"/>
                      </a:cxn>
                      <a:cxn ang="T57">
                        <a:pos x="T26" y="T27"/>
                      </a:cxn>
                      <a:cxn ang="T58">
                        <a:pos x="T28" y="T29"/>
                      </a:cxn>
                      <a:cxn ang="T59">
                        <a:pos x="T30" y="T31"/>
                      </a:cxn>
                      <a:cxn ang="T60">
                        <a:pos x="T32" y="T33"/>
                      </a:cxn>
                      <a:cxn ang="T61">
                        <a:pos x="T34" y="T35"/>
                      </a:cxn>
                      <a:cxn ang="T62">
                        <a:pos x="T36" y="T37"/>
                      </a:cxn>
                      <a:cxn ang="T63">
                        <a:pos x="T38" y="T39"/>
                      </a:cxn>
                      <a:cxn ang="T64">
                        <a:pos x="T40" y="T41"/>
                      </a:cxn>
                      <a:cxn ang="T65">
                        <a:pos x="T42" y="T43"/>
                      </a:cxn>
                    </a:cxnLst>
                    <a:rect l="T66" t="T67" r="T68" b="T69"/>
                    <a:pathLst>
                      <a:path w="692" h="746">
                        <a:moveTo>
                          <a:pt x="0" y="704"/>
                        </a:moveTo>
                        <a:lnTo>
                          <a:pt x="344" y="635"/>
                        </a:lnTo>
                        <a:lnTo>
                          <a:pt x="483" y="570"/>
                        </a:lnTo>
                        <a:lnTo>
                          <a:pt x="575" y="479"/>
                        </a:lnTo>
                        <a:lnTo>
                          <a:pt x="639" y="366"/>
                        </a:lnTo>
                        <a:lnTo>
                          <a:pt x="664" y="252"/>
                        </a:lnTo>
                        <a:lnTo>
                          <a:pt x="642" y="146"/>
                        </a:lnTo>
                        <a:lnTo>
                          <a:pt x="586" y="74"/>
                        </a:lnTo>
                        <a:lnTo>
                          <a:pt x="516" y="42"/>
                        </a:lnTo>
                        <a:lnTo>
                          <a:pt x="521" y="0"/>
                        </a:lnTo>
                        <a:lnTo>
                          <a:pt x="596" y="38"/>
                        </a:lnTo>
                        <a:lnTo>
                          <a:pt x="648" y="96"/>
                        </a:lnTo>
                        <a:lnTo>
                          <a:pt x="682" y="156"/>
                        </a:lnTo>
                        <a:lnTo>
                          <a:pt x="692" y="263"/>
                        </a:lnTo>
                        <a:lnTo>
                          <a:pt x="668" y="386"/>
                        </a:lnTo>
                        <a:lnTo>
                          <a:pt x="616" y="480"/>
                        </a:lnTo>
                        <a:lnTo>
                          <a:pt x="563" y="537"/>
                        </a:lnTo>
                        <a:lnTo>
                          <a:pt x="477" y="615"/>
                        </a:lnTo>
                        <a:lnTo>
                          <a:pt x="354" y="670"/>
                        </a:lnTo>
                        <a:lnTo>
                          <a:pt x="16" y="746"/>
                        </a:lnTo>
                        <a:lnTo>
                          <a:pt x="0" y="704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grpSp>
                <p:nvGrpSpPr>
                  <p:cNvPr id="8308" name="Group 135"/>
                  <p:cNvGrpSpPr>
                    <a:grpSpLocks/>
                  </p:cNvGrpSpPr>
                  <p:nvPr/>
                </p:nvGrpSpPr>
                <p:grpSpPr bwMode="auto">
                  <a:xfrm>
                    <a:off x="2068" y="1283"/>
                    <a:ext cx="189" cy="291"/>
                    <a:chOff x="2928" y="1104"/>
                    <a:chExt cx="362" cy="517"/>
                  </a:xfrm>
                </p:grpSpPr>
                <p:sp>
                  <p:nvSpPr>
                    <p:cNvPr id="8309" name="Freeform 136"/>
                    <p:cNvSpPr>
                      <a:spLocks/>
                    </p:cNvSpPr>
                    <p:nvPr/>
                  </p:nvSpPr>
                  <p:spPr bwMode="auto">
                    <a:xfrm>
                      <a:off x="2928" y="1104"/>
                      <a:ext cx="362" cy="517"/>
                    </a:xfrm>
                    <a:custGeom>
                      <a:avLst/>
                      <a:gdLst>
                        <a:gd name="T0" fmla="*/ 1 w 724"/>
                        <a:gd name="T1" fmla="*/ 1 h 1033"/>
                        <a:gd name="T2" fmla="*/ 1 w 724"/>
                        <a:gd name="T3" fmla="*/ 1 h 1033"/>
                        <a:gd name="T4" fmla="*/ 1 w 724"/>
                        <a:gd name="T5" fmla="*/ 1 h 1033"/>
                        <a:gd name="T6" fmla="*/ 1 w 724"/>
                        <a:gd name="T7" fmla="*/ 1 h 1033"/>
                        <a:gd name="T8" fmla="*/ 1 w 724"/>
                        <a:gd name="T9" fmla="*/ 1 h 1033"/>
                        <a:gd name="T10" fmla="*/ 1 w 724"/>
                        <a:gd name="T11" fmla="*/ 1 h 1033"/>
                        <a:gd name="T12" fmla="*/ 1 w 724"/>
                        <a:gd name="T13" fmla="*/ 1 h 1033"/>
                        <a:gd name="T14" fmla="*/ 1 w 724"/>
                        <a:gd name="T15" fmla="*/ 1 h 1033"/>
                        <a:gd name="T16" fmla="*/ 1 w 724"/>
                        <a:gd name="T17" fmla="*/ 1 h 1033"/>
                        <a:gd name="T18" fmla="*/ 1 w 724"/>
                        <a:gd name="T19" fmla="*/ 1 h 1033"/>
                        <a:gd name="T20" fmla="*/ 1 w 724"/>
                        <a:gd name="T21" fmla="*/ 1 h 1033"/>
                        <a:gd name="T22" fmla="*/ 1 w 724"/>
                        <a:gd name="T23" fmla="*/ 1 h 1033"/>
                        <a:gd name="T24" fmla="*/ 1 w 724"/>
                        <a:gd name="T25" fmla="*/ 1 h 1033"/>
                        <a:gd name="T26" fmla="*/ 1 w 724"/>
                        <a:gd name="T27" fmla="*/ 1 h 1033"/>
                        <a:gd name="T28" fmla="*/ 1 w 724"/>
                        <a:gd name="T29" fmla="*/ 1 h 1033"/>
                        <a:gd name="T30" fmla="*/ 1 w 724"/>
                        <a:gd name="T31" fmla="*/ 1 h 1033"/>
                        <a:gd name="T32" fmla="*/ 1 w 724"/>
                        <a:gd name="T33" fmla="*/ 1 h 1033"/>
                        <a:gd name="T34" fmla="*/ 1 w 724"/>
                        <a:gd name="T35" fmla="*/ 1 h 1033"/>
                        <a:gd name="T36" fmla="*/ 1 w 724"/>
                        <a:gd name="T37" fmla="*/ 1 h 1033"/>
                        <a:gd name="T38" fmla="*/ 1 w 724"/>
                        <a:gd name="T39" fmla="*/ 1 h 1033"/>
                        <a:gd name="T40" fmla="*/ 1 w 724"/>
                        <a:gd name="T41" fmla="*/ 1 h 1033"/>
                        <a:gd name="T42" fmla="*/ 1 w 724"/>
                        <a:gd name="T43" fmla="*/ 1 h 1033"/>
                        <a:gd name="T44" fmla="*/ 1 w 724"/>
                        <a:gd name="T45" fmla="*/ 1 h 1033"/>
                        <a:gd name="T46" fmla="*/ 1 w 724"/>
                        <a:gd name="T47" fmla="*/ 1 h 1033"/>
                        <a:gd name="T48" fmla="*/ 1 w 724"/>
                        <a:gd name="T49" fmla="*/ 1 h 1033"/>
                        <a:gd name="T50" fmla="*/ 1 w 724"/>
                        <a:gd name="T51" fmla="*/ 1 h 1033"/>
                        <a:gd name="T52" fmla="*/ 1 w 724"/>
                        <a:gd name="T53" fmla="*/ 1 h 1033"/>
                        <a:gd name="T54" fmla="*/ 1 w 724"/>
                        <a:gd name="T55" fmla="*/ 1 h 1033"/>
                        <a:gd name="T56" fmla="*/ 1 w 724"/>
                        <a:gd name="T57" fmla="*/ 1 h 1033"/>
                        <a:gd name="T58" fmla="*/ 1 w 724"/>
                        <a:gd name="T59" fmla="*/ 1 h 1033"/>
                        <a:gd name="T60" fmla="*/ 1 w 724"/>
                        <a:gd name="T61" fmla="*/ 1 h 1033"/>
                        <a:gd name="T62" fmla="*/ 1 w 724"/>
                        <a:gd name="T63" fmla="*/ 1 h 1033"/>
                        <a:gd name="T64" fmla="*/ 1 w 724"/>
                        <a:gd name="T65" fmla="*/ 1 h 1033"/>
                        <a:gd name="T66" fmla="*/ 1 w 724"/>
                        <a:gd name="T67" fmla="*/ 1 h 1033"/>
                        <a:gd name="T68" fmla="*/ 1 w 724"/>
                        <a:gd name="T69" fmla="*/ 1 h 1033"/>
                        <a:gd name="T70" fmla="*/ 1 w 724"/>
                        <a:gd name="T71" fmla="*/ 1 h 1033"/>
                        <a:gd name="T72" fmla="*/ 1 w 724"/>
                        <a:gd name="T73" fmla="*/ 1 h 1033"/>
                        <a:gd name="T74" fmla="*/ 1 w 724"/>
                        <a:gd name="T75" fmla="*/ 1 h 1033"/>
                        <a:gd name="T76" fmla="*/ 1 w 724"/>
                        <a:gd name="T77" fmla="*/ 1 h 1033"/>
                        <a:gd name="T78" fmla="*/ 1 w 724"/>
                        <a:gd name="T79" fmla="*/ 1 h 1033"/>
                        <a:gd name="T80" fmla="*/ 1 w 724"/>
                        <a:gd name="T81" fmla="*/ 1 h 1033"/>
                        <a:gd name="T82" fmla="*/ 1 w 724"/>
                        <a:gd name="T83" fmla="*/ 1 h 1033"/>
                        <a:gd name="T84" fmla="*/ 1 w 724"/>
                        <a:gd name="T85" fmla="*/ 1 h 1033"/>
                        <a:gd name="T86" fmla="*/ 1 w 724"/>
                        <a:gd name="T87" fmla="*/ 1 h 1033"/>
                        <a:gd name="T88" fmla="*/ 1 w 724"/>
                        <a:gd name="T89" fmla="*/ 1 h 1033"/>
                        <a:gd name="T90" fmla="*/ 1 w 724"/>
                        <a:gd name="T91" fmla="*/ 1 h 1033"/>
                        <a:gd name="T92" fmla="*/ 1 w 724"/>
                        <a:gd name="T93" fmla="*/ 1 h 1033"/>
                        <a:gd name="T94" fmla="*/ 1 w 724"/>
                        <a:gd name="T95" fmla="*/ 1 h 1033"/>
                        <a:gd name="T96" fmla="*/ 1 w 724"/>
                        <a:gd name="T97" fmla="*/ 1 h 1033"/>
                        <a:gd name="T98" fmla="*/ 1 w 724"/>
                        <a:gd name="T99" fmla="*/ 1 h 1033"/>
                        <a:gd name="T100" fmla="*/ 1 w 724"/>
                        <a:gd name="T101" fmla="*/ 1 h 1033"/>
                        <a:gd name="T102" fmla="*/ 1 w 724"/>
                        <a:gd name="T103" fmla="*/ 1 h 1033"/>
                        <a:gd name="T104" fmla="*/ 1 w 724"/>
                        <a:gd name="T105" fmla="*/ 0 h 1033"/>
                        <a:gd name="T106" fmla="*/ 1 w 724"/>
                        <a:gd name="T107" fmla="*/ 1 h 1033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60000 65536"/>
                        <a:gd name="T136" fmla="*/ 0 60000 65536"/>
                        <a:gd name="T137" fmla="*/ 0 60000 65536"/>
                        <a:gd name="T138" fmla="*/ 0 60000 65536"/>
                        <a:gd name="T139" fmla="*/ 0 60000 65536"/>
                        <a:gd name="T140" fmla="*/ 0 60000 65536"/>
                        <a:gd name="T141" fmla="*/ 0 60000 65536"/>
                        <a:gd name="T142" fmla="*/ 0 60000 65536"/>
                        <a:gd name="T143" fmla="*/ 0 60000 65536"/>
                        <a:gd name="T144" fmla="*/ 0 60000 65536"/>
                        <a:gd name="T145" fmla="*/ 0 60000 65536"/>
                        <a:gd name="T146" fmla="*/ 0 60000 65536"/>
                        <a:gd name="T147" fmla="*/ 0 60000 65536"/>
                        <a:gd name="T148" fmla="*/ 0 60000 65536"/>
                        <a:gd name="T149" fmla="*/ 0 60000 65536"/>
                        <a:gd name="T150" fmla="*/ 0 60000 65536"/>
                        <a:gd name="T151" fmla="*/ 0 60000 65536"/>
                        <a:gd name="T152" fmla="*/ 0 60000 65536"/>
                        <a:gd name="T153" fmla="*/ 0 60000 65536"/>
                        <a:gd name="T154" fmla="*/ 0 60000 65536"/>
                        <a:gd name="T155" fmla="*/ 0 60000 65536"/>
                        <a:gd name="T156" fmla="*/ 0 60000 65536"/>
                        <a:gd name="T157" fmla="*/ 0 60000 65536"/>
                        <a:gd name="T158" fmla="*/ 0 60000 65536"/>
                        <a:gd name="T159" fmla="*/ 0 60000 65536"/>
                        <a:gd name="T160" fmla="*/ 0 60000 65536"/>
                        <a:gd name="T161" fmla="*/ 0 60000 65536"/>
                        <a:gd name="T162" fmla="*/ 0 w 724"/>
                        <a:gd name="T163" fmla="*/ 0 h 1033"/>
                        <a:gd name="T164" fmla="*/ 724 w 724"/>
                        <a:gd name="T165" fmla="*/ 1033 h 1033"/>
                      </a:gdLst>
                      <a:ahLst/>
                      <a:cxnLst>
                        <a:cxn ang="T108">
                          <a:pos x="T0" y="T1"/>
                        </a:cxn>
                        <a:cxn ang="T109">
                          <a:pos x="T2" y="T3"/>
                        </a:cxn>
                        <a:cxn ang="T110">
                          <a:pos x="T4" y="T5"/>
                        </a:cxn>
                        <a:cxn ang="T111">
                          <a:pos x="T6" y="T7"/>
                        </a:cxn>
                        <a:cxn ang="T112">
                          <a:pos x="T8" y="T9"/>
                        </a:cxn>
                        <a:cxn ang="T113">
                          <a:pos x="T10" y="T11"/>
                        </a:cxn>
                        <a:cxn ang="T114">
                          <a:pos x="T12" y="T13"/>
                        </a:cxn>
                        <a:cxn ang="T115">
                          <a:pos x="T14" y="T15"/>
                        </a:cxn>
                        <a:cxn ang="T116">
                          <a:pos x="T16" y="T17"/>
                        </a:cxn>
                        <a:cxn ang="T117">
                          <a:pos x="T18" y="T19"/>
                        </a:cxn>
                        <a:cxn ang="T118">
                          <a:pos x="T20" y="T21"/>
                        </a:cxn>
                        <a:cxn ang="T119">
                          <a:pos x="T22" y="T23"/>
                        </a:cxn>
                        <a:cxn ang="T120">
                          <a:pos x="T24" y="T25"/>
                        </a:cxn>
                        <a:cxn ang="T121">
                          <a:pos x="T26" y="T27"/>
                        </a:cxn>
                        <a:cxn ang="T122">
                          <a:pos x="T28" y="T29"/>
                        </a:cxn>
                        <a:cxn ang="T123">
                          <a:pos x="T30" y="T31"/>
                        </a:cxn>
                        <a:cxn ang="T124">
                          <a:pos x="T32" y="T33"/>
                        </a:cxn>
                        <a:cxn ang="T125">
                          <a:pos x="T34" y="T35"/>
                        </a:cxn>
                        <a:cxn ang="T126">
                          <a:pos x="T36" y="T37"/>
                        </a:cxn>
                        <a:cxn ang="T127">
                          <a:pos x="T38" y="T39"/>
                        </a:cxn>
                        <a:cxn ang="T128">
                          <a:pos x="T40" y="T41"/>
                        </a:cxn>
                        <a:cxn ang="T129">
                          <a:pos x="T42" y="T43"/>
                        </a:cxn>
                        <a:cxn ang="T130">
                          <a:pos x="T44" y="T45"/>
                        </a:cxn>
                        <a:cxn ang="T131">
                          <a:pos x="T46" y="T47"/>
                        </a:cxn>
                        <a:cxn ang="T132">
                          <a:pos x="T48" y="T49"/>
                        </a:cxn>
                        <a:cxn ang="T133">
                          <a:pos x="T50" y="T51"/>
                        </a:cxn>
                        <a:cxn ang="T134">
                          <a:pos x="T52" y="T53"/>
                        </a:cxn>
                        <a:cxn ang="T135">
                          <a:pos x="T54" y="T55"/>
                        </a:cxn>
                        <a:cxn ang="T136">
                          <a:pos x="T56" y="T57"/>
                        </a:cxn>
                        <a:cxn ang="T137">
                          <a:pos x="T58" y="T59"/>
                        </a:cxn>
                        <a:cxn ang="T138">
                          <a:pos x="T60" y="T61"/>
                        </a:cxn>
                        <a:cxn ang="T139">
                          <a:pos x="T62" y="T63"/>
                        </a:cxn>
                        <a:cxn ang="T140">
                          <a:pos x="T64" y="T65"/>
                        </a:cxn>
                        <a:cxn ang="T141">
                          <a:pos x="T66" y="T67"/>
                        </a:cxn>
                        <a:cxn ang="T142">
                          <a:pos x="T68" y="T69"/>
                        </a:cxn>
                        <a:cxn ang="T143">
                          <a:pos x="T70" y="T71"/>
                        </a:cxn>
                        <a:cxn ang="T144">
                          <a:pos x="T72" y="T73"/>
                        </a:cxn>
                        <a:cxn ang="T145">
                          <a:pos x="T74" y="T75"/>
                        </a:cxn>
                        <a:cxn ang="T146">
                          <a:pos x="T76" y="T77"/>
                        </a:cxn>
                        <a:cxn ang="T147">
                          <a:pos x="T78" y="T79"/>
                        </a:cxn>
                        <a:cxn ang="T148">
                          <a:pos x="T80" y="T81"/>
                        </a:cxn>
                        <a:cxn ang="T149">
                          <a:pos x="T82" y="T83"/>
                        </a:cxn>
                        <a:cxn ang="T150">
                          <a:pos x="T84" y="T85"/>
                        </a:cxn>
                        <a:cxn ang="T151">
                          <a:pos x="T86" y="T87"/>
                        </a:cxn>
                        <a:cxn ang="T152">
                          <a:pos x="T88" y="T89"/>
                        </a:cxn>
                        <a:cxn ang="T153">
                          <a:pos x="T90" y="T91"/>
                        </a:cxn>
                        <a:cxn ang="T154">
                          <a:pos x="T92" y="T93"/>
                        </a:cxn>
                        <a:cxn ang="T155">
                          <a:pos x="T94" y="T95"/>
                        </a:cxn>
                        <a:cxn ang="T156">
                          <a:pos x="T96" y="T97"/>
                        </a:cxn>
                        <a:cxn ang="T157">
                          <a:pos x="T98" y="T99"/>
                        </a:cxn>
                        <a:cxn ang="T158">
                          <a:pos x="T100" y="T101"/>
                        </a:cxn>
                        <a:cxn ang="T159">
                          <a:pos x="T102" y="T103"/>
                        </a:cxn>
                        <a:cxn ang="T160">
                          <a:pos x="T104" y="T105"/>
                        </a:cxn>
                        <a:cxn ang="T161">
                          <a:pos x="T106" y="T107"/>
                        </a:cxn>
                      </a:cxnLst>
                      <a:rect l="T162" t="T163" r="T164" b="T165"/>
                      <a:pathLst>
                        <a:path w="724" h="1033">
                          <a:moveTo>
                            <a:pt x="179" y="62"/>
                          </a:moveTo>
                          <a:lnTo>
                            <a:pt x="152" y="56"/>
                          </a:lnTo>
                          <a:lnTo>
                            <a:pt x="0" y="623"/>
                          </a:lnTo>
                          <a:lnTo>
                            <a:pt x="31" y="642"/>
                          </a:lnTo>
                          <a:lnTo>
                            <a:pt x="31" y="671"/>
                          </a:lnTo>
                          <a:lnTo>
                            <a:pt x="132" y="719"/>
                          </a:lnTo>
                          <a:lnTo>
                            <a:pt x="135" y="719"/>
                          </a:lnTo>
                          <a:lnTo>
                            <a:pt x="143" y="720"/>
                          </a:lnTo>
                          <a:lnTo>
                            <a:pt x="154" y="720"/>
                          </a:lnTo>
                          <a:lnTo>
                            <a:pt x="169" y="721"/>
                          </a:lnTo>
                          <a:lnTo>
                            <a:pt x="188" y="724"/>
                          </a:lnTo>
                          <a:lnTo>
                            <a:pt x="209" y="725"/>
                          </a:lnTo>
                          <a:lnTo>
                            <a:pt x="230" y="727"/>
                          </a:lnTo>
                          <a:lnTo>
                            <a:pt x="255" y="728"/>
                          </a:lnTo>
                          <a:lnTo>
                            <a:pt x="278" y="730"/>
                          </a:lnTo>
                          <a:lnTo>
                            <a:pt x="302" y="733"/>
                          </a:lnTo>
                          <a:lnTo>
                            <a:pt x="326" y="734"/>
                          </a:lnTo>
                          <a:lnTo>
                            <a:pt x="348" y="736"/>
                          </a:lnTo>
                          <a:lnTo>
                            <a:pt x="369" y="739"/>
                          </a:lnTo>
                          <a:lnTo>
                            <a:pt x="387" y="740"/>
                          </a:lnTo>
                          <a:lnTo>
                            <a:pt x="402" y="742"/>
                          </a:lnTo>
                          <a:lnTo>
                            <a:pt x="414" y="743"/>
                          </a:lnTo>
                          <a:lnTo>
                            <a:pt x="414" y="745"/>
                          </a:lnTo>
                          <a:lnTo>
                            <a:pt x="415" y="752"/>
                          </a:lnTo>
                          <a:lnTo>
                            <a:pt x="415" y="763"/>
                          </a:lnTo>
                          <a:lnTo>
                            <a:pt x="414" y="777"/>
                          </a:lnTo>
                          <a:lnTo>
                            <a:pt x="411" y="793"/>
                          </a:lnTo>
                          <a:lnTo>
                            <a:pt x="407" y="811"/>
                          </a:lnTo>
                          <a:lnTo>
                            <a:pt x="399" y="832"/>
                          </a:lnTo>
                          <a:lnTo>
                            <a:pt x="387" y="853"/>
                          </a:lnTo>
                          <a:lnTo>
                            <a:pt x="385" y="853"/>
                          </a:lnTo>
                          <a:lnTo>
                            <a:pt x="377" y="854"/>
                          </a:lnTo>
                          <a:lnTo>
                            <a:pt x="365" y="855"/>
                          </a:lnTo>
                          <a:lnTo>
                            <a:pt x="350" y="857"/>
                          </a:lnTo>
                          <a:lnTo>
                            <a:pt x="333" y="859"/>
                          </a:lnTo>
                          <a:lnTo>
                            <a:pt x="313" y="862"/>
                          </a:lnTo>
                          <a:lnTo>
                            <a:pt x="291" y="865"/>
                          </a:lnTo>
                          <a:lnTo>
                            <a:pt x="268" y="869"/>
                          </a:lnTo>
                          <a:lnTo>
                            <a:pt x="245" y="872"/>
                          </a:lnTo>
                          <a:lnTo>
                            <a:pt x="222" y="876"/>
                          </a:lnTo>
                          <a:lnTo>
                            <a:pt x="200" y="879"/>
                          </a:lnTo>
                          <a:lnTo>
                            <a:pt x="181" y="884"/>
                          </a:lnTo>
                          <a:lnTo>
                            <a:pt x="162" y="887"/>
                          </a:lnTo>
                          <a:lnTo>
                            <a:pt x="146" y="891"/>
                          </a:lnTo>
                          <a:lnTo>
                            <a:pt x="135" y="895"/>
                          </a:lnTo>
                          <a:lnTo>
                            <a:pt x="127" y="899"/>
                          </a:lnTo>
                          <a:lnTo>
                            <a:pt x="119" y="906"/>
                          </a:lnTo>
                          <a:lnTo>
                            <a:pt x="113" y="914"/>
                          </a:lnTo>
                          <a:lnTo>
                            <a:pt x="111" y="922"/>
                          </a:lnTo>
                          <a:lnTo>
                            <a:pt x="109" y="930"/>
                          </a:lnTo>
                          <a:lnTo>
                            <a:pt x="112" y="940"/>
                          </a:lnTo>
                          <a:lnTo>
                            <a:pt x="118" y="951"/>
                          </a:lnTo>
                          <a:lnTo>
                            <a:pt x="126" y="959"/>
                          </a:lnTo>
                          <a:lnTo>
                            <a:pt x="136" y="963"/>
                          </a:lnTo>
                          <a:lnTo>
                            <a:pt x="144" y="965"/>
                          </a:lnTo>
                          <a:lnTo>
                            <a:pt x="156" y="969"/>
                          </a:lnTo>
                          <a:lnTo>
                            <a:pt x="172" y="974"/>
                          </a:lnTo>
                          <a:lnTo>
                            <a:pt x="190" y="978"/>
                          </a:lnTo>
                          <a:lnTo>
                            <a:pt x="212" y="984"/>
                          </a:lnTo>
                          <a:lnTo>
                            <a:pt x="235" y="990"/>
                          </a:lnTo>
                          <a:lnTo>
                            <a:pt x="259" y="995"/>
                          </a:lnTo>
                          <a:lnTo>
                            <a:pt x="285" y="1001"/>
                          </a:lnTo>
                          <a:lnTo>
                            <a:pt x="310" y="1008"/>
                          </a:lnTo>
                          <a:lnTo>
                            <a:pt x="335" y="1014"/>
                          </a:lnTo>
                          <a:lnTo>
                            <a:pt x="361" y="1018"/>
                          </a:lnTo>
                          <a:lnTo>
                            <a:pt x="384" y="1024"/>
                          </a:lnTo>
                          <a:lnTo>
                            <a:pt x="406" y="1028"/>
                          </a:lnTo>
                          <a:lnTo>
                            <a:pt x="425" y="1031"/>
                          </a:lnTo>
                          <a:lnTo>
                            <a:pt x="441" y="1032"/>
                          </a:lnTo>
                          <a:lnTo>
                            <a:pt x="455" y="1033"/>
                          </a:lnTo>
                          <a:lnTo>
                            <a:pt x="468" y="1032"/>
                          </a:lnTo>
                          <a:lnTo>
                            <a:pt x="483" y="1030"/>
                          </a:lnTo>
                          <a:lnTo>
                            <a:pt x="500" y="1025"/>
                          </a:lnTo>
                          <a:lnTo>
                            <a:pt x="517" y="1020"/>
                          </a:lnTo>
                          <a:lnTo>
                            <a:pt x="536" y="1013"/>
                          </a:lnTo>
                          <a:lnTo>
                            <a:pt x="555" y="1005"/>
                          </a:lnTo>
                          <a:lnTo>
                            <a:pt x="575" y="997"/>
                          </a:lnTo>
                          <a:lnTo>
                            <a:pt x="594" y="987"/>
                          </a:lnTo>
                          <a:lnTo>
                            <a:pt x="614" y="978"/>
                          </a:lnTo>
                          <a:lnTo>
                            <a:pt x="631" y="969"/>
                          </a:lnTo>
                          <a:lnTo>
                            <a:pt x="649" y="960"/>
                          </a:lnTo>
                          <a:lnTo>
                            <a:pt x="664" y="952"/>
                          </a:lnTo>
                          <a:lnTo>
                            <a:pt x="676" y="944"/>
                          </a:lnTo>
                          <a:lnTo>
                            <a:pt x="687" y="936"/>
                          </a:lnTo>
                          <a:lnTo>
                            <a:pt x="695" y="930"/>
                          </a:lnTo>
                          <a:lnTo>
                            <a:pt x="699" y="925"/>
                          </a:lnTo>
                          <a:lnTo>
                            <a:pt x="702" y="917"/>
                          </a:lnTo>
                          <a:lnTo>
                            <a:pt x="699" y="910"/>
                          </a:lnTo>
                          <a:lnTo>
                            <a:pt x="692" y="904"/>
                          </a:lnTo>
                          <a:lnTo>
                            <a:pt x="682" y="900"/>
                          </a:lnTo>
                          <a:lnTo>
                            <a:pt x="669" y="895"/>
                          </a:lnTo>
                          <a:lnTo>
                            <a:pt x="657" y="892"/>
                          </a:lnTo>
                          <a:lnTo>
                            <a:pt x="644" y="888"/>
                          </a:lnTo>
                          <a:lnTo>
                            <a:pt x="634" y="886"/>
                          </a:lnTo>
                          <a:lnTo>
                            <a:pt x="633" y="879"/>
                          </a:lnTo>
                          <a:lnTo>
                            <a:pt x="631" y="861"/>
                          </a:lnTo>
                          <a:lnTo>
                            <a:pt x="628" y="833"/>
                          </a:lnTo>
                          <a:lnTo>
                            <a:pt x="623" y="798"/>
                          </a:lnTo>
                          <a:lnTo>
                            <a:pt x="618" y="760"/>
                          </a:lnTo>
                          <a:lnTo>
                            <a:pt x="611" y="720"/>
                          </a:lnTo>
                          <a:lnTo>
                            <a:pt x="603" y="682"/>
                          </a:lnTo>
                          <a:lnTo>
                            <a:pt x="592" y="647"/>
                          </a:lnTo>
                          <a:lnTo>
                            <a:pt x="724" y="137"/>
                          </a:lnTo>
                          <a:lnTo>
                            <a:pt x="697" y="86"/>
                          </a:lnTo>
                          <a:lnTo>
                            <a:pt x="712" y="52"/>
                          </a:lnTo>
                          <a:lnTo>
                            <a:pt x="643" y="0"/>
                          </a:lnTo>
                          <a:lnTo>
                            <a:pt x="627" y="9"/>
                          </a:lnTo>
                          <a:lnTo>
                            <a:pt x="179" y="62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0" name="Freeform 137"/>
                    <p:cNvSpPr>
                      <a:spLocks/>
                    </p:cNvSpPr>
                    <p:nvPr/>
                  </p:nvSpPr>
                  <p:spPr bwMode="auto">
                    <a:xfrm>
                      <a:off x="2947" y="1120"/>
                      <a:ext cx="299" cy="300"/>
                    </a:xfrm>
                    <a:custGeom>
                      <a:avLst/>
                      <a:gdLst>
                        <a:gd name="T0" fmla="*/ 0 w 598"/>
                        <a:gd name="T1" fmla="*/ 0 h 602"/>
                        <a:gd name="T2" fmla="*/ 1 w 598"/>
                        <a:gd name="T3" fmla="*/ 0 h 602"/>
                        <a:gd name="T4" fmla="*/ 1 w 598"/>
                        <a:gd name="T5" fmla="*/ 0 h 602"/>
                        <a:gd name="T6" fmla="*/ 1 w 598"/>
                        <a:gd name="T7" fmla="*/ 0 h 602"/>
                        <a:gd name="T8" fmla="*/ 1 w 598"/>
                        <a:gd name="T9" fmla="*/ 0 h 602"/>
                        <a:gd name="T10" fmla="*/ 1 w 598"/>
                        <a:gd name="T11" fmla="*/ 0 h 602"/>
                        <a:gd name="T12" fmla="*/ 0 w 598"/>
                        <a:gd name="T13" fmla="*/ 0 h 602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598"/>
                        <a:gd name="T22" fmla="*/ 0 h 602"/>
                        <a:gd name="T23" fmla="*/ 598 w 598"/>
                        <a:gd name="T24" fmla="*/ 602 h 602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598" h="602">
                          <a:moveTo>
                            <a:pt x="0" y="573"/>
                          </a:moveTo>
                          <a:lnTo>
                            <a:pt x="436" y="602"/>
                          </a:lnTo>
                          <a:lnTo>
                            <a:pt x="598" y="0"/>
                          </a:lnTo>
                          <a:lnTo>
                            <a:pt x="578" y="9"/>
                          </a:lnTo>
                          <a:lnTo>
                            <a:pt x="147" y="54"/>
                          </a:lnTo>
                          <a:lnTo>
                            <a:pt x="131" y="51"/>
                          </a:lnTo>
                          <a:lnTo>
                            <a:pt x="0" y="573"/>
                          </a:lnTo>
                          <a:close/>
                        </a:path>
                      </a:pathLst>
                    </a:custGeom>
                    <a:solidFill>
                      <a:srgbClr val="E5E0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1" name="Freeform 138"/>
                    <p:cNvSpPr>
                      <a:spLocks/>
                    </p:cNvSpPr>
                    <p:nvPr/>
                  </p:nvSpPr>
                  <p:spPr bwMode="auto">
                    <a:xfrm>
                      <a:off x="3172" y="1121"/>
                      <a:ext cx="88" cy="308"/>
                    </a:xfrm>
                    <a:custGeom>
                      <a:avLst/>
                      <a:gdLst>
                        <a:gd name="T0" fmla="*/ 0 w 177"/>
                        <a:gd name="T1" fmla="*/ 0 h 617"/>
                        <a:gd name="T2" fmla="*/ 0 w 177"/>
                        <a:gd name="T3" fmla="*/ 0 h 617"/>
                        <a:gd name="T4" fmla="*/ 0 w 177"/>
                        <a:gd name="T5" fmla="*/ 0 h 617"/>
                        <a:gd name="T6" fmla="*/ 0 w 177"/>
                        <a:gd name="T7" fmla="*/ 0 h 617"/>
                        <a:gd name="T8" fmla="*/ 0 w 177"/>
                        <a:gd name="T9" fmla="*/ 0 h 617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7"/>
                        <a:gd name="T16" fmla="*/ 0 h 617"/>
                        <a:gd name="T17" fmla="*/ 177 w 177"/>
                        <a:gd name="T18" fmla="*/ 617 h 617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7" h="617">
                          <a:moveTo>
                            <a:pt x="165" y="0"/>
                          </a:moveTo>
                          <a:lnTo>
                            <a:pt x="177" y="5"/>
                          </a:lnTo>
                          <a:lnTo>
                            <a:pt x="10" y="617"/>
                          </a:lnTo>
                          <a:lnTo>
                            <a:pt x="0" y="609"/>
                          </a:lnTo>
                          <a:lnTo>
                            <a:pt x="165" y="0"/>
                          </a:lnTo>
                          <a:close/>
                        </a:path>
                      </a:pathLst>
                    </a:custGeom>
                    <a:solidFill>
                      <a:srgbClr val="F2ED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2" name="Freeform 139"/>
                    <p:cNvSpPr>
                      <a:spLocks/>
                    </p:cNvSpPr>
                    <p:nvPr/>
                  </p:nvSpPr>
                  <p:spPr bwMode="auto">
                    <a:xfrm>
                      <a:off x="3183" y="1127"/>
                      <a:ext cx="88" cy="311"/>
                    </a:xfrm>
                    <a:custGeom>
                      <a:avLst/>
                      <a:gdLst>
                        <a:gd name="T0" fmla="*/ 0 w 178"/>
                        <a:gd name="T1" fmla="*/ 0 h 621"/>
                        <a:gd name="T2" fmla="*/ 0 w 178"/>
                        <a:gd name="T3" fmla="*/ 1 h 621"/>
                        <a:gd name="T4" fmla="*/ 0 w 178"/>
                        <a:gd name="T5" fmla="*/ 1 h 621"/>
                        <a:gd name="T6" fmla="*/ 0 w 178"/>
                        <a:gd name="T7" fmla="*/ 1 h 621"/>
                        <a:gd name="T8" fmla="*/ 0 w 178"/>
                        <a:gd name="T9" fmla="*/ 0 h 621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78"/>
                        <a:gd name="T16" fmla="*/ 0 h 621"/>
                        <a:gd name="T17" fmla="*/ 178 w 178"/>
                        <a:gd name="T18" fmla="*/ 621 h 621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78" h="621">
                          <a:moveTo>
                            <a:pt x="167" y="0"/>
                          </a:moveTo>
                          <a:lnTo>
                            <a:pt x="178" y="12"/>
                          </a:lnTo>
                          <a:lnTo>
                            <a:pt x="9" y="621"/>
                          </a:lnTo>
                          <a:lnTo>
                            <a:pt x="0" y="612"/>
                          </a:lnTo>
                          <a:lnTo>
                            <a:pt x="167" y="0"/>
                          </a:lnTo>
                          <a:close/>
                        </a:path>
                      </a:pathLst>
                    </a:custGeom>
                    <a:solidFill>
                      <a:srgbClr val="F2ED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3" name="Freeform 140"/>
                    <p:cNvSpPr>
                      <a:spLocks/>
                    </p:cNvSpPr>
                    <p:nvPr/>
                  </p:nvSpPr>
                  <p:spPr bwMode="auto">
                    <a:xfrm>
                      <a:off x="3158" y="1429"/>
                      <a:ext cx="14" cy="11"/>
                    </a:xfrm>
                    <a:custGeom>
                      <a:avLst/>
                      <a:gdLst>
                        <a:gd name="T0" fmla="*/ 1 w 27"/>
                        <a:gd name="T1" fmla="*/ 0 h 22"/>
                        <a:gd name="T2" fmla="*/ 0 w 27"/>
                        <a:gd name="T3" fmla="*/ 1 h 22"/>
                        <a:gd name="T4" fmla="*/ 1 w 27"/>
                        <a:gd name="T5" fmla="*/ 1 h 22"/>
                        <a:gd name="T6" fmla="*/ 1 w 27"/>
                        <a:gd name="T7" fmla="*/ 1 h 22"/>
                        <a:gd name="T8" fmla="*/ 1 w 27"/>
                        <a:gd name="T9" fmla="*/ 0 h 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7"/>
                        <a:gd name="T16" fmla="*/ 0 h 22"/>
                        <a:gd name="T17" fmla="*/ 27 w 27"/>
                        <a:gd name="T18" fmla="*/ 22 h 2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7" h="22">
                          <a:moveTo>
                            <a:pt x="18" y="0"/>
                          </a:moveTo>
                          <a:lnTo>
                            <a:pt x="0" y="12"/>
                          </a:lnTo>
                          <a:lnTo>
                            <a:pt x="8" y="22"/>
                          </a:lnTo>
                          <a:lnTo>
                            <a:pt x="27" y="9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F2ED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4" name="Freeform 141"/>
                    <p:cNvSpPr>
                      <a:spLocks/>
                    </p:cNvSpPr>
                    <p:nvPr/>
                  </p:nvSpPr>
                  <p:spPr bwMode="auto">
                    <a:xfrm>
                      <a:off x="3167" y="1437"/>
                      <a:ext cx="14" cy="11"/>
                    </a:xfrm>
                    <a:custGeom>
                      <a:avLst/>
                      <a:gdLst>
                        <a:gd name="T0" fmla="*/ 1 w 28"/>
                        <a:gd name="T1" fmla="*/ 0 h 22"/>
                        <a:gd name="T2" fmla="*/ 0 w 28"/>
                        <a:gd name="T3" fmla="*/ 1 h 22"/>
                        <a:gd name="T4" fmla="*/ 1 w 28"/>
                        <a:gd name="T5" fmla="*/ 1 h 22"/>
                        <a:gd name="T6" fmla="*/ 1 w 28"/>
                        <a:gd name="T7" fmla="*/ 1 h 22"/>
                        <a:gd name="T8" fmla="*/ 1 w 28"/>
                        <a:gd name="T9" fmla="*/ 0 h 22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28"/>
                        <a:gd name="T16" fmla="*/ 0 h 22"/>
                        <a:gd name="T17" fmla="*/ 28 w 28"/>
                        <a:gd name="T18" fmla="*/ 22 h 22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28" h="22">
                          <a:moveTo>
                            <a:pt x="19" y="0"/>
                          </a:moveTo>
                          <a:lnTo>
                            <a:pt x="0" y="13"/>
                          </a:lnTo>
                          <a:lnTo>
                            <a:pt x="8" y="22"/>
                          </a:lnTo>
                          <a:lnTo>
                            <a:pt x="28" y="8"/>
                          </a:lnTo>
                          <a:lnTo>
                            <a:pt x="19" y="0"/>
                          </a:lnTo>
                          <a:close/>
                        </a:path>
                      </a:pathLst>
                    </a:custGeom>
                    <a:solidFill>
                      <a:srgbClr val="F2EDD6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5" name="Freeform 142"/>
                    <p:cNvSpPr>
                      <a:spLocks/>
                    </p:cNvSpPr>
                    <p:nvPr/>
                  </p:nvSpPr>
                  <p:spPr bwMode="auto">
                    <a:xfrm>
                      <a:off x="2962" y="1424"/>
                      <a:ext cx="183" cy="22"/>
                    </a:xfrm>
                    <a:custGeom>
                      <a:avLst/>
                      <a:gdLst>
                        <a:gd name="T0" fmla="*/ 1 w 366"/>
                        <a:gd name="T1" fmla="*/ 0 h 45"/>
                        <a:gd name="T2" fmla="*/ 1 w 366"/>
                        <a:gd name="T3" fmla="*/ 0 h 45"/>
                        <a:gd name="T4" fmla="*/ 1 w 366"/>
                        <a:gd name="T5" fmla="*/ 0 h 45"/>
                        <a:gd name="T6" fmla="*/ 1 w 366"/>
                        <a:gd name="T7" fmla="*/ 0 h 45"/>
                        <a:gd name="T8" fmla="*/ 1 w 366"/>
                        <a:gd name="T9" fmla="*/ 0 h 45"/>
                        <a:gd name="T10" fmla="*/ 1 w 366"/>
                        <a:gd name="T11" fmla="*/ 0 h 45"/>
                        <a:gd name="T12" fmla="*/ 1 w 366"/>
                        <a:gd name="T13" fmla="*/ 0 h 45"/>
                        <a:gd name="T14" fmla="*/ 1 w 366"/>
                        <a:gd name="T15" fmla="*/ 0 h 45"/>
                        <a:gd name="T16" fmla="*/ 1 w 366"/>
                        <a:gd name="T17" fmla="*/ 0 h 45"/>
                        <a:gd name="T18" fmla="*/ 1 w 366"/>
                        <a:gd name="T19" fmla="*/ 0 h 45"/>
                        <a:gd name="T20" fmla="*/ 1 w 366"/>
                        <a:gd name="T21" fmla="*/ 0 h 45"/>
                        <a:gd name="T22" fmla="*/ 1 w 366"/>
                        <a:gd name="T23" fmla="*/ 0 h 45"/>
                        <a:gd name="T24" fmla="*/ 1 w 366"/>
                        <a:gd name="T25" fmla="*/ 0 h 45"/>
                        <a:gd name="T26" fmla="*/ 1 w 366"/>
                        <a:gd name="T27" fmla="*/ 0 h 45"/>
                        <a:gd name="T28" fmla="*/ 1 w 366"/>
                        <a:gd name="T29" fmla="*/ 0 h 45"/>
                        <a:gd name="T30" fmla="*/ 1 w 366"/>
                        <a:gd name="T31" fmla="*/ 0 h 45"/>
                        <a:gd name="T32" fmla="*/ 1 w 366"/>
                        <a:gd name="T33" fmla="*/ 0 h 45"/>
                        <a:gd name="T34" fmla="*/ 0 w 366"/>
                        <a:gd name="T35" fmla="*/ 0 h 45"/>
                        <a:gd name="T36" fmla="*/ 1 w 366"/>
                        <a:gd name="T37" fmla="*/ 0 h 45"/>
                        <a:gd name="T38" fmla="*/ 1 w 366"/>
                        <a:gd name="T39" fmla="*/ 0 h 45"/>
                        <a:gd name="T40" fmla="*/ 1 w 366"/>
                        <a:gd name="T41" fmla="*/ 0 h 45"/>
                        <a:gd name="T42" fmla="*/ 1 w 366"/>
                        <a:gd name="T43" fmla="*/ 0 h 45"/>
                        <a:gd name="T44" fmla="*/ 1 w 366"/>
                        <a:gd name="T45" fmla="*/ 0 h 45"/>
                        <a:gd name="T46" fmla="*/ 1 w 366"/>
                        <a:gd name="T47" fmla="*/ 0 h 45"/>
                        <a:gd name="T48" fmla="*/ 1 w 366"/>
                        <a:gd name="T49" fmla="*/ 0 h 45"/>
                        <a:gd name="T50" fmla="*/ 1 w 366"/>
                        <a:gd name="T51" fmla="*/ 0 h 45"/>
                        <a:gd name="T52" fmla="*/ 1 w 366"/>
                        <a:gd name="T53" fmla="*/ 0 h 45"/>
                        <a:gd name="T54" fmla="*/ 1 w 366"/>
                        <a:gd name="T55" fmla="*/ 0 h 45"/>
                        <a:gd name="T56" fmla="*/ 1 w 366"/>
                        <a:gd name="T57" fmla="*/ 0 h 45"/>
                        <a:gd name="T58" fmla="*/ 1 w 366"/>
                        <a:gd name="T59" fmla="*/ 0 h 45"/>
                        <a:gd name="T60" fmla="*/ 1 w 366"/>
                        <a:gd name="T61" fmla="*/ 0 h 45"/>
                        <a:gd name="T62" fmla="*/ 1 w 366"/>
                        <a:gd name="T63" fmla="*/ 0 h 45"/>
                        <a:gd name="T64" fmla="*/ 1 w 366"/>
                        <a:gd name="T65" fmla="*/ 0 h 45"/>
                        <a:gd name="T66" fmla="*/ 1 w 366"/>
                        <a:gd name="T67" fmla="*/ 0 h 45"/>
                        <a:gd name="T68" fmla="*/ 1 w 366"/>
                        <a:gd name="T69" fmla="*/ 0 h 45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w 366"/>
                        <a:gd name="T106" fmla="*/ 0 h 45"/>
                        <a:gd name="T107" fmla="*/ 366 w 366"/>
                        <a:gd name="T108" fmla="*/ 45 h 45"/>
                      </a:gdLst>
                      <a:ahLst/>
                      <a:cxnLst>
                        <a:cxn ang="T70">
                          <a:pos x="T0" y="T1"/>
                        </a:cxn>
                        <a:cxn ang="T71">
                          <a:pos x="T2" y="T3"/>
                        </a:cxn>
                        <a:cxn ang="T72">
                          <a:pos x="T4" y="T5"/>
                        </a:cxn>
                        <a:cxn ang="T73">
                          <a:pos x="T6" y="T7"/>
                        </a:cxn>
                        <a:cxn ang="T74">
                          <a:pos x="T8" y="T9"/>
                        </a:cxn>
                        <a:cxn ang="T75">
                          <a:pos x="T10" y="T11"/>
                        </a:cxn>
                        <a:cxn ang="T76">
                          <a:pos x="T12" y="T13"/>
                        </a:cxn>
                        <a:cxn ang="T77">
                          <a:pos x="T14" y="T15"/>
                        </a:cxn>
                        <a:cxn ang="T78">
                          <a:pos x="T16" y="T17"/>
                        </a:cxn>
                        <a:cxn ang="T79">
                          <a:pos x="T18" y="T19"/>
                        </a:cxn>
                        <a:cxn ang="T80">
                          <a:pos x="T20" y="T21"/>
                        </a:cxn>
                        <a:cxn ang="T81">
                          <a:pos x="T22" y="T23"/>
                        </a:cxn>
                        <a:cxn ang="T82">
                          <a:pos x="T24" y="T25"/>
                        </a:cxn>
                        <a:cxn ang="T83">
                          <a:pos x="T26" y="T27"/>
                        </a:cxn>
                        <a:cxn ang="T84">
                          <a:pos x="T28" y="T29"/>
                        </a:cxn>
                        <a:cxn ang="T85">
                          <a:pos x="T30" y="T31"/>
                        </a:cxn>
                        <a:cxn ang="T86">
                          <a:pos x="T32" y="T33"/>
                        </a:cxn>
                        <a:cxn ang="T87">
                          <a:pos x="T34" y="T35"/>
                        </a:cxn>
                        <a:cxn ang="T88">
                          <a:pos x="T36" y="T37"/>
                        </a:cxn>
                        <a:cxn ang="T89">
                          <a:pos x="T38" y="T39"/>
                        </a:cxn>
                        <a:cxn ang="T90">
                          <a:pos x="T40" y="T41"/>
                        </a:cxn>
                        <a:cxn ang="T91">
                          <a:pos x="T42" y="T43"/>
                        </a:cxn>
                        <a:cxn ang="T92">
                          <a:pos x="T44" y="T45"/>
                        </a:cxn>
                        <a:cxn ang="T93">
                          <a:pos x="T46" y="T47"/>
                        </a:cxn>
                        <a:cxn ang="T94">
                          <a:pos x="T48" y="T49"/>
                        </a:cxn>
                        <a:cxn ang="T95">
                          <a:pos x="T50" y="T51"/>
                        </a:cxn>
                        <a:cxn ang="T96">
                          <a:pos x="T52" y="T53"/>
                        </a:cxn>
                        <a:cxn ang="T97">
                          <a:pos x="T54" y="T55"/>
                        </a:cxn>
                        <a:cxn ang="T98">
                          <a:pos x="T56" y="T57"/>
                        </a:cxn>
                        <a:cxn ang="T99">
                          <a:pos x="T58" y="T59"/>
                        </a:cxn>
                        <a:cxn ang="T100">
                          <a:pos x="T60" y="T61"/>
                        </a:cxn>
                        <a:cxn ang="T101">
                          <a:pos x="T62" y="T63"/>
                        </a:cxn>
                        <a:cxn ang="T102">
                          <a:pos x="T64" y="T65"/>
                        </a:cxn>
                        <a:cxn ang="T103">
                          <a:pos x="T66" y="T67"/>
                        </a:cxn>
                        <a:cxn ang="T104">
                          <a:pos x="T68" y="T69"/>
                        </a:cxn>
                      </a:cxnLst>
                      <a:rect l="T105" t="T106" r="T107" b="T108"/>
                      <a:pathLst>
                        <a:path w="366" h="45">
                          <a:moveTo>
                            <a:pt x="366" y="23"/>
                          </a:moveTo>
                          <a:lnTo>
                            <a:pt x="364" y="45"/>
                          </a:lnTo>
                          <a:lnTo>
                            <a:pt x="362" y="45"/>
                          </a:lnTo>
                          <a:lnTo>
                            <a:pt x="356" y="44"/>
                          </a:lnTo>
                          <a:lnTo>
                            <a:pt x="346" y="42"/>
                          </a:lnTo>
                          <a:lnTo>
                            <a:pt x="332" y="41"/>
                          </a:lnTo>
                          <a:lnTo>
                            <a:pt x="316" y="38"/>
                          </a:lnTo>
                          <a:lnTo>
                            <a:pt x="295" y="36"/>
                          </a:lnTo>
                          <a:lnTo>
                            <a:pt x="273" y="33"/>
                          </a:lnTo>
                          <a:lnTo>
                            <a:pt x="248" y="30"/>
                          </a:lnTo>
                          <a:lnTo>
                            <a:pt x="221" y="28"/>
                          </a:lnTo>
                          <a:lnTo>
                            <a:pt x="192" y="26"/>
                          </a:lnTo>
                          <a:lnTo>
                            <a:pt x="162" y="23"/>
                          </a:lnTo>
                          <a:lnTo>
                            <a:pt x="131" y="22"/>
                          </a:lnTo>
                          <a:lnTo>
                            <a:pt x="99" y="21"/>
                          </a:lnTo>
                          <a:lnTo>
                            <a:pt x="67" y="21"/>
                          </a:lnTo>
                          <a:lnTo>
                            <a:pt x="33" y="21"/>
                          </a:lnTo>
                          <a:lnTo>
                            <a:pt x="0" y="22"/>
                          </a:lnTo>
                          <a:lnTo>
                            <a:pt x="5" y="5"/>
                          </a:lnTo>
                          <a:lnTo>
                            <a:pt x="6" y="5"/>
                          </a:lnTo>
                          <a:lnTo>
                            <a:pt x="9" y="4"/>
                          </a:lnTo>
                          <a:lnTo>
                            <a:pt x="15" y="4"/>
                          </a:lnTo>
                          <a:lnTo>
                            <a:pt x="23" y="3"/>
                          </a:lnTo>
                          <a:lnTo>
                            <a:pt x="35" y="2"/>
                          </a:lnTo>
                          <a:lnTo>
                            <a:pt x="48" y="2"/>
                          </a:lnTo>
                          <a:lnTo>
                            <a:pt x="64" y="0"/>
                          </a:lnTo>
                          <a:lnTo>
                            <a:pt x="84" y="0"/>
                          </a:lnTo>
                          <a:lnTo>
                            <a:pt x="107" y="0"/>
                          </a:lnTo>
                          <a:lnTo>
                            <a:pt x="134" y="2"/>
                          </a:lnTo>
                          <a:lnTo>
                            <a:pt x="162" y="3"/>
                          </a:lnTo>
                          <a:lnTo>
                            <a:pt x="196" y="5"/>
                          </a:lnTo>
                          <a:lnTo>
                            <a:pt x="233" y="8"/>
                          </a:lnTo>
                          <a:lnTo>
                            <a:pt x="273" y="12"/>
                          </a:lnTo>
                          <a:lnTo>
                            <a:pt x="318" y="18"/>
                          </a:lnTo>
                          <a:lnTo>
                            <a:pt x="366" y="23"/>
                          </a:lnTo>
                          <a:close/>
                        </a:path>
                      </a:pathLst>
                    </a:custGeom>
                    <a:solidFill>
                      <a:srgbClr val="6BADC9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6" name="Freeform 143"/>
                    <p:cNvSpPr>
                      <a:spLocks/>
                    </p:cNvSpPr>
                    <p:nvPr/>
                  </p:nvSpPr>
                  <p:spPr bwMode="auto">
                    <a:xfrm>
                      <a:off x="2976" y="1150"/>
                      <a:ext cx="234" cy="229"/>
                    </a:xfrm>
                    <a:custGeom>
                      <a:avLst/>
                      <a:gdLst>
                        <a:gd name="T0" fmla="*/ 1 w 466"/>
                        <a:gd name="T1" fmla="*/ 0 h 459"/>
                        <a:gd name="T2" fmla="*/ 1 w 466"/>
                        <a:gd name="T3" fmla="*/ 0 h 459"/>
                        <a:gd name="T4" fmla="*/ 1 w 466"/>
                        <a:gd name="T5" fmla="*/ 0 h 459"/>
                        <a:gd name="T6" fmla="*/ 0 w 466"/>
                        <a:gd name="T7" fmla="*/ 0 h 459"/>
                        <a:gd name="T8" fmla="*/ 1 w 466"/>
                        <a:gd name="T9" fmla="*/ 0 h 459"/>
                        <a:gd name="T10" fmla="*/ 1 w 466"/>
                        <a:gd name="T11" fmla="*/ 0 h 459"/>
                        <a:gd name="T12" fmla="*/ 1 w 466"/>
                        <a:gd name="T13" fmla="*/ 0 h 459"/>
                        <a:gd name="T14" fmla="*/ 0 60000 65536"/>
                        <a:gd name="T15" fmla="*/ 0 60000 65536"/>
                        <a:gd name="T16" fmla="*/ 0 60000 65536"/>
                        <a:gd name="T17" fmla="*/ 0 60000 65536"/>
                        <a:gd name="T18" fmla="*/ 0 60000 65536"/>
                        <a:gd name="T19" fmla="*/ 0 60000 65536"/>
                        <a:gd name="T20" fmla="*/ 0 60000 65536"/>
                        <a:gd name="T21" fmla="*/ 0 w 466"/>
                        <a:gd name="T22" fmla="*/ 0 h 459"/>
                        <a:gd name="T23" fmla="*/ 466 w 466"/>
                        <a:gd name="T24" fmla="*/ 459 h 459"/>
                      </a:gdLst>
                      <a:ahLst/>
                      <a:cxnLst>
                        <a:cxn ang="T14">
                          <a:pos x="T0" y="T1"/>
                        </a:cxn>
                        <a:cxn ang="T15">
                          <a:pos x="T2" y="T3"/>
                        </a:cxn>
                        <a:cxn ang="T16">
                          <a:pos x="T4" y="T5"/>
                        </a:cxn>
                        <a:cxn ang="T17">
                          <a:pos x="T6" y="T7"/>
                        </a:cxn>
                        <a:cxn ang="T18">
                          <a:pos x="T8" y="T9"/>
                        </a:cxn>
                        <a:cxn ang="T19">
                          <a:pos x="T10" y="T11"/>
                        </a:cxn>
                        <a:cxn ang="T20">
                          <a:pos x="T12" y="T13"/>
                        </a:cxn>
                      </a:cxnLst>
                      <a:rect l="T21" t="T22" r="T23" b="T24"/>
                      <a:pathLst>
                        <a:path w="466" h="459">
                          <a:moveTo>
                            <a:pt x="464" y="7"/>
                          </a:moveTo>
                          <a:lnTo>
                            <a:pt x="466" y="0"/>
                          </a:lnTo>
                          <a:lnTo>
                            <a:pt x="108" y="30"/>
                          </a:lnTo>
                          <a:lnTo>
                            <a:pt x="0" y="459"/>
                          </a:lnTo>
                          <a:lnTo>
                            <a:pt x="14" y="457"/>
                          </a:lnTo>
                          <a:lnTo>
                            <a:pt x="118" y="38"/>
                          </a:lnTo>
                          <a:lnTo>
                            <a:pt x="464" y="7"/>
                          </a:lnTo>
                          <a:close/>
                        </a:path>
                      </a:pathLst>
                    </a:custGeom>
                    <a:solidFill>
                      <a:srgbClr val="000000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7" name="Freeform 144"/>
                    <p:cNvSpPr>
                      <a:spLocks/>
                    </p:cNvSpPr>
                    <p:nvPr/>
                  </p:nvSpPr>
                  <p:spPr bwMode="auto">
                    <a:xfrm>
                      <a:off x="2982" y="1158"/>
                      <a:ext cx="225" cy="223"/>
                    </a:xfrm>
                    <a:custGeom>
                      <a:avLst/>
                      <a:gdLst>
                        <a:gd name="T0" fmla="*/ 0 w 451"/>
                        <a:gd name="T1" fmla="*/ 1 h 445"/>
                        <a:gd name="T2" fmla="*/ 0 w 451"/>
                        <a:gd name="T3" fmla="*/ 0 h 445"/>
                        <a:gd name="T4" fmla="*/ 0 w 451"/>
                        <a:gd name="T5" fmla="*/ 1 h 445"/>
                        <a:gd name="T6" fmla="*/ 0 w 451"/>
                        <a:gd name="T7" fmla="*/ 1 h 445"/>
                        <a:gd name="T8" fmla="*/ 0 w 451"/>
                        <a:gd name="T9" fmla="*/ 1 h 445"/>
                        <a:gd name="T10" fmla="*/ 0 w 451"/>
                        <a:gd name="T11" fmla="*/ 1 h 445"/>
                        <a:gd name="T12" fmla="*/ 0 w 451"/>
                        <a:gd name="T13" fmla="*/ 1 h 445"/>
                        <a:gd name="T14" fmla="*/ 0 w 451"/>
                        <a:gd name="T15" fmla="*/ 1 h 445"/>
                        <a:gd name="T16" fmla="*/ 0 w 451"/>
                        <a:gd name="T17" fmla="*/ 1 h 445"/>
                        <a:gd name="T18" fmla="*/ 0 w 451"/>
                        <a:gd name="T19" fmla="*/ 1 h 445"/>
                        <a:gd name="T20" fmla="*/ 0 w 451"/>
                        <a:gd name="T21" fmla="*/ 1 h 445"/>
                        <a:gd name="T22" fmla="*/ 0 w 451"/>
                        <a:gd name="T23" fmla="*/ 1 h 445"/>
                        <a:gd name="T24" fmla="*/ 0 w 451"/>
                        <a:gd name="T25" fmla="*/ 1 h 445"/>
                        <a:gd name="T26" fmla="*/ 0 w 451"/>
                        <a:gd name="T27" fmla="*/ 1 h 445"/>
                        <a:gd name="T28" fmla="*/ 0 w 451"/>
                        <a:gd name="T29" fmla="*/ 1 h 445"/>
                        <a:gd name="T30" fmla="*/ 0 w 451"/>
                        <a:gd name="T31" fmla="*/ 1 h 445"/>
                        <a:gd name="T32" fmla="*/ 0 w 451"/>
                        <a:gd name="T33" fmla="*/ 1 h 445"/>
                        <a:gd name="T34" fmla="*/ 0 w 451"/>
                        <a:gd name="T35" fmla="*/ 1 h 445"/>
                        <a:gd name="T36" fmla="*/ 0 w 451"/>
                        <a:gd name="T37" fmla="*/ 1 h 445"/>
                        <a:gd name="T38" fmla="*/ 0 w 451"/>
                        <a:gd name="T39" fmla="*/ 1 h 445"/>
                        <a:gd name="T40" fmla="*/ 0 w 451"/>
                        <a:gd name="T41" fmla="*/ 1 h 445"/>
                        <a:gd name="T42" fmla="*/ 0 w 451"/>
                        <a:gd name="T43" fmla="*/ 1 h 445"/>
                        <a:gd name="T44" fmla="*/ 0 w 451"/>
                        <a:gd name="T45" fmla="*/ 1 h 445"/>
                        <a:gd name="T46" fmla="*/ 0 w 451"/>
                        <a:gd name="T47" fmla="*/ 1 h 445"/>
                        <a:gd name="T48" fmla="*/ 0 w 451"/>
                        <a:gd name="T49" fmla="*/ 1 h 445"/>
                        <a:gd name="T50" fmla="*/ 0 w 451"/>
                        <a:gd name="T51" fmla="*/ 1 h 445"/>
                        <a:gd name="T52" fmla="*/ 0 w 451"/>
                        <a:gd name="T53" fmla="*/ 1 h 445"/>
                        <a:gd name="T54" fmla="*/ 0 w 451"/>
                        <a:gd name="T55" fmla="*/ 1 h 445"/>
                        <a:gd name="T56" fmla="*/ 0 w 451"/>
                        <a:gd name="T57" fmla="*/ 1 h 445"/>
                        <a:gd name="T58" fmla="*/ 0 w 451"/>
                        <a:gd name="T59" fmla="*/ 1 h 445"/>
                        <a:gd name="T60" fmla="*/ 0 w 451"/>
                        <a:gd name="T61" fmla="*/ 1 h 445"/>
                        <a:gd name="T62" fmla="*/ 0 w 451"/>
                        <a:gd name="T63" fmla="*/ 1 h 445"/>
                        <a:gd name="T64" fmla="*/ 0 w 451"/>
                        <a:gd name="T65" fmla="*/ 1 h 445"/>
                        <a:gd name="T66" fmla="*/ 0 w 451"/>
                        <a:gd name="T67" fmla="*/ 1 h 445"/>
                        <a:gd name="T68" fmla="*/ 0 w 451"/>
                        <a:gd name="T69" fmla="*/ 1 h 445"/>
                        <a:gd name="T70" fmla="*/ 0 w 451"/>
                        <a:gd name="T71" fmla="*/ 1 h 445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w 451"/>
                        <a:gd name="T109" fmla="*/ 0 h 445"/>
                        <a:gd name="T110" fmla="*/ 451 w 451"/>
                        <a:gd name="T111" fmla="*/ 445 h 445"/>
                      </a:gdLst>
                      <a:ahLst/>
                      <a:cxnLst>
                        <a:cxn ang="T72">
                          <a:pos x="T0" y="T1"/>
                        </a:cxn>
                        <a:cxn ang="T73">
                          <a:pos x="T2" y="T3"/>
                        </a:cxn>
                        <a:cxn ang="T74">
                          <a:pos x="T4" y="T5"/>
                        </a:cxn>
                        <a:cxn ang="T75">
                          <a:pos x="T6" y="T7"/>
                        </a:cxn>
                        <a:cxn ang="T76">
                          <a:pos x="T8" y="T9"/>
                        </a:cxn>
                        <a:cxn ang="T77">
                          <a:pos x="T10" y="T11"/>
                        </a:cxn>
                        <a:cxn ang="T78">
                          <a:pos x="T12" y="T13"/>
                        </a:cxn>
                        <a:cxn ang="T79">
                          <a:pos x="T14" y="T15"/>
                        </a:cxn>
                        <a:cxn ang="T80">
                          <a:pos x="T16" y="T17"/>
                        </a:cxn>
                        <a:cxn ang="T81">
                          <a:pos x="T18" y="T19"/>
                        </a:cxn>
                        <a:cxn ang="T82">
                          <a:pos x="T20" y="T21"/>
                        </a:cxn>
                        <a:cxn ang="T83">
                          <a:pos x="T22" y="T23"/>
                        </a:cxn>
                        <a:cxn ang="T84">
                          <a:pos x="T24" y="T25"/>
                        </a:cxn>
                        <a:cxn ang="T85">
                          <a:pos x="T26" y="T27"/>
                        </a:cxn>
                        <a:cxn ang="T86">
                          <a:pos x="T28" y="T29"/>
                        </a:cxn>
                        <a:cxn ang="T87">
                          <a:pos x="T30" y="T31"/>
                        </a:cxn>
                        <a:cxn ang="T88">
                          <a:pos x="T32" y="T33"/>
                        </a:cxn>
                        <a:cxn ang="T89">
                          <a:pos x="T34" y="T35"/>
                        </a:cxn>
                        <a:cxn ang="T90">
                          <a:pos x="T36" y="T37"/>
                        </a:cxn>
                        <a:cxn ang="T91">
                          <a:pos x="T38" y="T39"/>
                        </a:cxn>
                        <a:cxn ang="T92">
                          <a:pos x="T40" y="T41"/>
                        </a:cxn>
                        <a:cxn ang="T93">
                          <a:pos x="T42" y="T43"/>
                        </a:cxn>
                        <a:cxn ang="T94">
                          <a:pos x="T44" y="T45"/>
                        </a:cxn>
                        <a:cxn ang="T95">
                          <a:pos x="T46" y="T47"/>
                        </a:cxn>
                        <a:cxn ang="T96">
                          <a:pos x="T48" y="T49"/>
                        </a:cxn>
                        <a:cxn ang="T97">
                          <a:pos x="T50" y="T51"/>
                        </a:cxn>
                        <a:cxn ang="T98">
                          <a:pos x="T52" y="T53"/>
                        </a:cxn>
                        <a:cxn ang="T99">
                          <a:pos x="T54" y="T55"/>
                        </a:cxn>
                        <a:cxn ang="T100">
                          <a:pos x="T56" y="T57"/>
                        </a:cxn>
                        <a:cxn ang="T101">
                          <a:pos x="T58" y="T59"/>
                        </a:cxn>
                        <a:cxn ang="T102">
                          <a:pos x="T60" y="T61"/>
                        </a:cxn>
                        <a:cxn ang="T103">
                          <a:pos x="T62" y="T63"/>
                        </a:cxn>
                        <a:cxn ang="T104">
                          <a:pos x="T64" y="T65"/>
                        </a:cxn>
                        <a:cxn ang="T105">
                          <a:pos x="T66" y="T67"/>
                        </a:cxn>
                        <a:cxn ang="T106">
                          <a:pos x="T68" y="T69"/>
                        </a:cxn>
                        <a:cxn ang="T107">
                          <a:pos x="T70" y="T71"/>
                        </a:cxn>
                      </a:cxnLst>
                      <a:rect l="T108" t="T109" r="T110" b="T111"/>
                      <a:pathLst>
                        <a:path w="451" h="445">
                          <a:moveTo>
                            <a:pt x="445" y="24"/>
                          </a:moveTo>
                          <a:lnTo>
                            <a:pt x="451" y="0"/>
                          </a:lnTo>
                          <a:lnTo>
                            <a:pt x="439" y="1"/>
                          </a:lnTo>
                          <a:lnTo>
                            <a:pt x="424" y="3"/>
                          </a:lnTo>
                          <a:lnTo>
                            <a:pt x="407" y="6"/>
                          </a:lnTo>
                          <a:lnTo>
                            <a:pt x="386" y="10"/>
                          </a:lnTo>
                          <a:lnTo>
                            <a:pt x="363" y="15"/>
                          </a:lnTo>
                          <a:lnTo>
                            <a:pt x="338" y="22"/>
                          </a:lnTo>
                          <a:lnTo>
                            <a:pt x="311" y="31"/>
                          </a:lnTo>
                          <a:lnTo>
                            <a:pt x="284" y="43"/>
                          </a:lnTo>
                          <a:lnTo>
                            <a:pt x="254" y="57"/>
                          </a:lnTo>
                          <a:lnTo>
                            <a:pt x="224" y="73"/>
                          </a:lnTo>
                          <a:lnTo>
                            <a:pt x="194" y="92"/>
                          </a:lnTo>
                          <a:lnTo>
                            <a:pt x="164" y="116"/>
                          </a:lnTo>
                          <a:lnTo>
                            <a:pt x="134" y="141"/>
                          </a:lnTo>
                          <a:lnTo>
                            <a:pt x="105" y="171"/>
                          </a:lnTo>
                          <a:lnTo>
                            <a:pt x="77" y="204"/>
                          </a:lnTo>
                          <a:lnTo>
                            <a:pt x="51" y="242"/>
                          </a:lnTo>
                          <a:lnTo>
                            <a:pt x="0" y="442"/>
                          </a:lnTo>
                          <a:lnTo>
                            <a:pt x="121" y="445"/>
                          </a:lnTo>
                          <a:lnTo>
                            <a:pt x="126" y="423"/>
                          </a:lnTo>
                          <a:lnTo>
                            <a:pt x="130" y="399"/>
                          </a:lnTo>
                          <a:lnTo>
                            <a:pt x="136" y="374"/>
                          </a:lnTo>
                          <a:lnTo>
                            <a:pt x="142" y="345"/>
                          </a:lnTo>
                          <a:lnTo>
                            <a:pt x="149" y="316"/>
                          </a:lnTo>
                          <a:lnTo>
                            <a:pt x="158" y="286"/>
                          </a:lnTo>
                          <a:lnTo>
                            <a:pt x="170" y="255"/>
                          </a:lnTo>
                          <a:lnTo>
                            <a:pt x="183" y="224"/>
                          </a:lnTo>
                          <a:lnTo>
                            <a:pt x="201" y="194"/>
                          </a:lnTo>
                          <a:lnTo>
                            <a:pt x="221" y="164"/>
                          </a:lnTo>
                          <a:lnTo>
                            <a:pt x="246" y="135"/>
                          </a:lnTo>
                          <a:lnTo>
                            <a:pt x="276" y="109"/>
                          </a:lnTo>
                          <a:lnTo>
                            <a:pt x="309" y="83"/>
                          </a:lnTo>
                          <a:lnTo>
                            <a:pt x="348" y="60"/>
                          </a:lnTo>
                          <a:lnTo>
                            <a:pt x="393" y="41"/>
                          </a:lnTo>
                          <a:lnTo>
                            <a:pt x="445" y="24"/>
                          </a:lnTo>
                          <a:close/>
                        </a:path>
                      </a:pathLst>
                    </a:custGeom>
                    <a:solidFill>
                      <a:srgbClr val="8ED3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8" name="Freeform 145"/>
                    <p:cNvSpPr>
                      <a:spLocks/>
                    </p:cNvSpPr>
                    <p:nvPr/>
                  </p:nvSpPr>
                  <p:spPr bwMode="auto">
                    <a:xfrm>
                      <a:off x="3007" y="1153"/>
                      <a:ext cx="202" cy="126"/>
                    </a:xfrm>
                    <a:custGeom>
                      <a:avLst/>
                      <a:gdLst>
                        <a:gd name="T0" fmla="*/ 1 w 402"/>
                        <a:gd name="T1" fmla="*/ 1 h 252"/>
                        <a:gd name="T2" fmla="*/ 1 w 402"/>
                        <a:gd name="T3" fmla="*/ 0 h 252"/>
                        <a:gd name="T4" fmla="*/ 1 w 402"/>
                        <a:gd name="T5" fmla="*/ 1 h 252"/>
                        <a:gd name="T6" fmla="*/ 0 w 402"/>
                        <a:gd name="T7" fmla="*/ 1 h 252"/>
                        <a:gd name="T8" fmla="*/ 1 w 402"/>
                        <a:gd name="T9" fmla="*/ 1 h 252"/>
                        <a:gd name="T10" fmla="*/ 1 w 402"/>
                        <a:gd name="T11" fmla="*/ 1 h 252"/>
                        <a:gd name="T12" fmla="*/ 1 w 402"/>
                        <a:gd name="T13" fmla="*/ 1 h 252"/>
                        <a:gd name="T14" fmla="*/ 1 w 402"/>
                        <a:gd name="T15" fmla="*/ 1 h 252"/>
                        <a:gd name="T16" fmla="*/ 1 w 402"/>
                        <a:gd name="T17" fmla="*/ 1 h 252"/>
                        <a:gd name="T18" fmla="*/ 1 w 402"/>
                        <a:gd name="T19" fmla="*/ 1 h 252"/>
                        <a:gd name="T20" fmla="*/ 1 w 402"/>
                        <a:gd name="T21" fmla="*/ 1 h 252"/>
                        <a:gd name="T22" fmla="*/ 1 w 402"/>
                        <a:gd name="T23" fmla="*/ 1 h 252"/>
                        <a:gd name="T24" fmla="*/ 1 w 402"/>
                        <a:gd name="T25" fmla="*/ 1 h 252"/>
                        <a:gd name="T26" fmla="*/ 1 w 402"/>
                        <a:gd name="T27" fmla="*/ 1 h 252"/>
                        <a:gd name="T28" fmla="*/ 1 w 402"/>
                        <a:gd name="T29" fmla="*/ 1 h 252"/>
                        <a:gd name="T30" fmla="*/ 1 w 402"/>
                        <a:gd name="T31" fmla="*/ 1 h 252"/>
                        <a:gd name="T32" fmla="*/ 1 w 402"/>
                        <a:gd name="T33" fmla="*/ 1 h 252"/>
                        <a:gd name="T34" fmla="*/ 1 w 402"/>
                        <a:gd name="T35" fmla="*/ 1 h 252"/>
                        <a:gd name="T36" fmla="*/ 1 w 402"/>
                        <a:gd name="T37" fmla="*/ 1 h 252"/>
                        <a:gd name="T38" fmla="*/ 1 w 402"/>
                        <a:gd name="T39" fmla="*/ 1 h 252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w 402"/>
                        <a:gd name="T61" fmla="*/ 0 h 252"/>
                        <a:gd name="T62" fmla="*/ 402 w 402"/>
                        <a:gd name="T63" fmla="*/ 252 h 252"/>
                      </a:gdLst>
                      <a:ahLst/>
                      <a:cxnLst>
                        <a:cxn ang="T40">
                          <a:pos x="T0" y="T1"/>
                        </a:cxn>
                        <a:cxn ang="T41">
                          <a:pos x="T2" y="T3"/>
                        </a:cxn>
                        <a:cxn ang="T42">
                          <a:pos x="T4" y="T5"/>
                        </a:cxn>
                        <a:cxn ang="T43">
                          <a:pos x="T6" y="T7"/>
                        </a:cxn>
                        <a:cxn ang="T44">
                          <a:pos x="T8" y="T9"/>
                        </a:cxn>
                        <a:cxn ang="T45">
                          <a:pos x="T10" y="T11"/>
                        </a:cxn>
                        <a:cxn ang="T46">
                          <a:pos x="T12" y="T13"/>
                        </a:cxn>
                        <a:cxn ang="T47">
                          <a:pos x="T14" y="T15"/>
                        </a:cxn>
                        <a:cxn ang="T48">
                          <a:pos x="T16" y="T17"/>
                        </a:cxn>
                        <a:cxn ang="T49">
                          <a:pos x="T18" y="T19"/>
                        </a:cxn>
                        <a:cxn ang="T50">
                          <a:pos x="T20" y="T21"/>
                        </a:cxn>
                        <a:cxn ang="T51">
                          <a:pos x="T22" y="T23"/>
                        </a:cxn>
                        <a:cxn ang="T52">
                          <a:pos x="T24" y="T25"/>
                        </a:cxn>
                        <a:cxn ang="T53">
                          <a:pos x="T26" y="T27"/>
                        </a:cxn>
                        <a:cxn ang="T54">
                          <a:pos x="T28" y="T29"/>
                        </a:cxn>
                        <a:cxn ang="T55">
                          <a:pos x="T30" y="T31"/>
                        </a:cxn>
                        <a:cxn ang="T56">
                          <a:pos x="T32" y="T33"/>
                        </a:cxn>
                        <a:cxn ang="T57">
                          <a:pos x="T34" y="T35"/>
                        </a:cxn>
                        <a:cxn ang="T58">
                          <a:pos x="T36" y="T37"/>
                        </a:cxn>
                        <a:cxn ang="T59">
                          <a:pos x="T38" y="T39"/>
                        </a:cxn>
                      </a:cxnLst>
                      <a:rect l="T60" t="T61" r="T62" b="T63"/>
                      <a:pathLst>
                        <a:path w="402" h="252">
                          <a:moveTo>
                            <a:pt x="400" y="10"/>
                          </a:moveTo>
                          <a:lnTo>
                            <a:pt x="402" y="0"/>
                          </a:lnTo>
                          <a:lnTo>
                            <a:pt x="55" y="32"/>
                          </a:lnTo>
                          <a:lnTo>
                            <a:pt x="0" y="252"/>
                          </a:lnTo>
                          <a:lnTo>
                            <a:pt x="26" y="214"/>
                          </a:lnTo>
                          <a:lnTo>
                            <a:pt x="54" y="181"/>
                          </a:lnTo>
                          <a:lnTo>
                            <a:pt x="83" y="151"/>
                          </a:lnTo>
                          <a:lnTo>
                            <a:pt x="113" y="126"/>
                          </a:lnTo>
                          <a:lnTo>
                            <a:pt x="143" y="102"/>
                          </a:lnTo>
                          <a:lnTo>
                            <a:pt x="173" y="83"/>
                          </a:lnTo>
                          <a:lnTo>
                            <a:pt x="203" y="67"/>
                          </a:lnTo>
                          <a:lnTo>
                            <a:pt x="233" y="53"/>
                          </a:lnTo>
                          <a:lnTo>
                            <a:pt x="260" y="41"/>
                          </a:lnTo>
                          <a:lnTo>
                            <a:pt x="287" y="32"/>
                          </a:lnTo>
                          <a:lnTo>
                            <a:pt x="312" y="25"/>
                          </a:lnTo>
                          <a:lnTo>
                            <a:pt x="335" y="20"/>
                          </a:lnTo>
                          <a:lnTo>
                            <a:pt x="356" y="16"/>
                          </a:lnTo>
                          <a:lnTo>
                            <a:pt x="373" y="13"/>
                          </a:lnTo>
                          <a:lnTo>
                            <a:pt x="388" y="11"/>
                          </a:lnTo>
                          <a:lnTo>
                            <a:pt x="400" y="10"/>
                          </a:lnTo>
                          <a:close/>
                        </a:path>
                      </a:pathLst>
                    </a:custGeom>
                    <a:solidFill>
                      <a:srgbClr val="005E9E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19" name="Freeform 146"/>
                    <p:cNvSpPr>
                      <a:spLocks/>
                    </p:cNvSpPr>
                    <p:nvPr/>
                  </p:nvSpPr>
                  <p:spPr bwMode="auto">
                    <a:xfrm>
                      <a:off x="3077" y="1201"/>
                      <a:ext cx="119" cy="183"/>
                    </a:xfrm>
                    <a:custGeom>
                      <a:avLst/>
                      <a:gdLst>
                        <a:gd name="T0" fmla="*/ 0 w 239"/>
                        <a:gd name="T1" fmla="*/ 1 h 365"/>
                        <a:gd name="T2" fmla="*/ 0 w 239"/>
                        <a:gd name="T3" fmla="*/ 1 h 365"/>
                        <a:gd name="T4" fmla="*/ 0 w 239"/>
                        <a:gd name="T5" fmla="*/ 0 h 365"/>
                        <a:gd name="T6" fmla="*/ 0 w 239"/>
                        <a:gd name="T7" fmla="*/ 1 h 365"/>
                        <a:gd name="T8" fmla="*/ 0 w 239"/>
                        <a:gd name="T9" fmla="*/ 1 h 365"/>
                        <a:gd name="T10" fmla="*/ 0 w 239"/>
                        <a:gd name="T11" fmla="*/ 1 h 365"/>
                        <a:gd name="T12" fmla="*/ 0 w 239"/>
                        <a:gd name="T13" fmla="*/ 1 h 365"/>
                        <a:gd name="T14" fmla="*/ 0 w 239"/>
                        <a:gd name="T15" fmla="*/ 1 h 365"/>
                        <a:gd name="T16" fmla="*/ 0 w 239"/>
                        <a:gd name="T17" fmla="*/ 1 h 365"/>
                        <a:gd name="T18" fmla="*/ 0 w 239"/>
                        <a:gd name="T19" fmla="*/ 1 h 365"/>
                        <a:gd name="T20" fmla="*/ 0 w 239"/>
                        <a:gd name="T21" fmla="*/ 1 h 365"/>
                        <a:gd name="T22" fmla="*/ 0 w 239"/>
                        <a:gd name="T23" fmla="*/ 1 h 365"/>
                        <a:gd name="T24" fmla="*/ 0 w 239"/>
                        <a:gd name="T25" fmla="*/ 1 h 365"/>
                        <a:gd name="T26" fmla="*/ 0 w 239"/>
                        <a:gd name="T27" fmla="*/ 1 h 365"/>
                        <a:gd name="T28" fmla="*/ 0 w 239"/>
                        <a:gd name="T29" fmla="*/ 1 h 365"/>
                        <a:gd name="T30" fmla="*/ 0 w 239"/>
                        <a:gd name="T31" fmla="*/ 1 h 365"/>
                        <a:gd name="T32" fmla="*/ 0 w 239"/>
                        <a:gd name="T33" fmla="*/ 1 h 365"/>
                        <a:gd name="T34" fmla="*/ 0 w 239"/>
                        <a:gd name="T35" fmla="*/ 1 h 365"/>
                        <a:gd name="T36" fmla="*/ 0 w 239"/>
                        <a:gd name="T37" fmla="*/ 1 h 365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w 239"/>
                        <a:gd name="T58" fmla="*/ 0 h 365"/>
                        <a:gd name="T59" fmla="*/ 239 w 239"/>
                        <a:gd name="T60" fmla="*/ 365 h 365"/>
                      </a:gdLst>
                      <a:ahLst/>
                      <a:cxnLst>
                        <a:cxn ang="T38">
                          <a:pos x="T0" y="T1"/>
                        </a:cxn>
                        <a:cxn ang="T39">
                          <a:pos x="T2" y="T3"/>
                        </a:cxn>
                        <a:cxn ang="T40">
                          <a:pos x="T4" y="T5"/>
                        </a:cxn>
                        <a:cxn ang="T41">
                          <a:pos x="T6" y="T7"/>
                        </a:cxn>
                        <a:cxn ang="T42">
                          <a:pos x="T8" y="T9"/>
                        </a:cxn>
                        <a:cxn ang="T43">
                          <a:pos x="T10" y="T11"/>
                        </a:cxn>
                        <a:cxn ang="T44">
                          <a:pos x="T12" y="T13"/>
                        </a:cxn>
                        <a:cxn ang="T45">
                          <a:pos x="T14" y="T15"/>
                        </a:cxn>
                        <a:cxn ang="T46">
                          <a:pos x="T16" y="T17"/>
                        </a:cxn>
                        <a:cxn ang="T47">
                          <a:pos x="T18" y="T19"/>
                        </a:cxn>
                        <a:cxn ang="T48">
                          <a:pos x="T20" y="T21"/>
                        </a:cxn>
                        <a:cxn ang="T49">
                          <a:pos x="T22" y="T23"/>
                        </a:cxn>
                        <a:cxn ang="T50">
                          <a:pos x="T24" y="T25"/>
                        </a:cxn>
                        <a:cxn ang="T51">
                          <a:pos x="T26" y="T27"/>
                        </a:cxn>
                        <a:cxn ang="T52">
                          <a:pos x="T28" y="T29"/>
                        </a:cxn>
                        <a:cxn ang="T53">
                          <a:pos x="T30" y="T31"/>
                        </a:cxn>
                        <a:cxn ang="T54">
                          <a:pos x="T32" y="T33"/>
                        </a:cxn>
                        <a:cxn ang="T55">
                          <a:pos x="T34" y="T35"/>
                        </a:cxn>
                        <a:cxn ang="T56">
                          <a:pos x="T36" y="T37"/>
                        </a:cxn>
                      </a:cxnLst>
                      <a:rect l="T57" t="T58" r="T59" b="T60"/>
                      <a:pathLst>
                        <a:path w="239" h="365">
                          <a:moveTo>
                            <a:pt x="0" y="360"/>
                          </a:moveTo>
                          <a:lnTo>
                            <a:pt x="144" y="365"/>
                          </a:lnTo>
                          <a:lnTo>
                            <a:pt x="239" y="0"/>
                          </a:lnTo>
                          <a:lnTo>
                            <a:pt x="229" y="8"/>
                          </a:lnTo>
                          <a:lnTo>
                            <a:pt x="217" y="17"/>
                          </a:lnTo>
                          <a:lnTo>
                            <a:pt x="203" y="30"/>
                          </a:lnTo>
                          <a:lnTo>
                            <a:pt x="188" y="42"/>
                          </a:lnTo>
                          <a:lnTo>
                            <a:pt x="173" y="58"/>
                          </a:lnTo>
                          <a:lnTo>
                            <a:pt x="157" y="76"/>
                          </a:lnTo>
                          <a:lnTo>
                            <a:pt x="140" y="95"/>
                          </a:lnTo>
                          <a:lnTo>
                            <a:pt x="124" y="116"/>
                          </a:lnTo>
                          <a:lnTo>
                            <a:pt x="106" y="139"/>
                          </a:lnTo>
                          <a:lnTo>
                            <a:pt x="89" y="164"/>
                          </a:lnTo>
                          <a:lnTo>
                            <a:pt x="72" y="192"/>
                          </a:lnTo>
                          <a:lnTo>
                            <a:pt x="56" y="221"/>
                          </a:lnTo>
                          <a:lnTo>
                            <a:pt x="41" y="253"/>
                          </a:lnTo>
                          <a:lnTo>
                            <a:pt x="26" y="287"/>
                          </a:lnTo>
                          <a:lnTo>
                            <a:pt x="12" y="322"/>
                          </a:lnTo>
                          <a:lnTo>
                            <a:pt x="0" y="360"/>
                          </a:lnTo>
                          <a:close/>
                        </a:path>
                      </a:pathLst>
                    </a:custGeom>
                    <a:solidFill>
                      <a:srgbClr val="8ED3ED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0" name="Freeform 147"/>
                    <p:cNvSpPr>
                      <a:spLocks/>
                    </p:cNvSpPr>
                    <p:nvPr/>
                  </p:nvSpPr>
                  <p:spPr bwMode="auto">
                    <a:xfrm>
                      <a:off x="3043" y="1170"/>
                      <a:ext cx="162" cy="212"/>
                    </a:xfrm>
                    <a:custGeom>
                      <a:avLst/>
                      <a:gdLst>
                        <a:gd name="T0" fmla="*/ 0 w 324"/>
                        <a:gd name="T1" fmla="*/ 1 h 423"/>
                        <a:gd name="T2" fmla="*/ 1 w 324"/>
                        <a:gd name="T3" fmla="*/ 1 h 423"/>
                        <a:gd name="T4" fmla="*/ 1 w 324"/>
                        <a:gd name="T5" fmla="*/ 1 h 423"/>
                        <a:gd name="T6" fmla="*/ 1 w 324"/>
                        <a:gd name="T7" fmla="*/ 1 h 423"/>
                        <a:gd name="T8" fmla="*/ 1 w 324"/>
                        <a:gd name="T9" fmla="*/ 1 h 423"/>
                        <a:gd name="T10" fmla="*/ 1 w 324"/>
                        <a:gd name="T11" fmla="*/ 1 h 423"/>
                        <a:gd name="T12" fmla="*/ 1 w 324"/>
                        <a:gd name="T13" fmla="*/ 1 h 423"/>
                        <a:gd name="T14" fmla="*/ 1 w 324"/>
                        <a:gd name="T15" fmla="*/ 1 h 423"/>
                        <a:gd name="T16" fmla="*/ 1 w 324"/>
                        <a:gd name="T17" fmla="*/ 1 h 423"/>
                        <a:gd name="T18" fmla="*/ 1 w 324"/>
                        <a:gd name="T19" fmla="*/ 1 h 423"/>
                        <a:gd name="T20" fmla="*/ 1 w 324"/>
                        <a:gd name="T21" fmla="*/ 1 h 423"/>
                        <a:gd name="T22" fmla="*/ 1 w 324"/>
                        <a:gd name="T23" fmla="*/ 1 h 423"/>
                        <a:gd name="T24" fmla="*/ 1 w 324"/>
                        <a:gd name="T25" fmla="*/ 1 h 423"/>
                        <a:gd name="T26" fmla="*/ 1 w 324"/>
                        <a:gd name="T27" fmla="*/ 1 h 423"/>
                        <a:gd name="T28" fmla="*/ 1 w 324"/>
                        <a:gd name="T29" fmla="*/ 1 h 423"/>
                        <a:gd name="T30" fmla="*/ 1 w 324"/>
                        <a:gd name="T31" fmla="*/ 1 h 423"/>
                        <a:gd name="T32" fmla="*/ 1 w 324"/>
                        <a:gd name="T33" fmla="*/ 1 h 423"/>
                        <a:gd name="T34" fmla="*/ 1 w 324"/>
                        <a:gd name="T35" fmla="*/ 1 h 423"/>
                        <a:gd name="T36" fmla="*/ 1 w 324"/>
                        <a:gd name="T37" fmla="*/ 0 h 423"/>
                        <a:gd name="T38" fmla="*/ 1 w 324"/>
                        <a:gd name="T39" fmla="*/ 1 h 423"/>
                        <a:gd name="T40" fmla="*/ 1 w 324"/>
                        <a:gd name="T41" fmla="*/ 1 h 423"/>
                        <a:gd name="T42" fmla="*/ 1 w 324"/>
                        <a:gd name="T43" fmla="*/ 1 h 423"/>
                        <a:gd name="T44" fmla="*/ 1 w 324"/>
                        <a:gd name="T45" fmla="*/ 1 h 423"/>
                        <a:gd name="T46" fmla="*/ 1 w 324"/>
                        <a:gd name="T47" fmla="*/ 1 h 423"/>
                        <a:gd name="T48" fmla="*/ 1 w 324"/>
                        <a:gd name="T49" fmla="*/ 1 h 423"/>
                        <a:gd name="T50" fmla="*/ 1 w 324"/>
                        <a:gd name="T51" fmla="*/ 1 h 423"/>
                        <a:gd name="T52" fmla="*/ 1 w 324"/>
                        <a:gd name="T53" fmla="*/ 1 h 423"/>
                        <a:gd name="T54" fmla="*/ 1 w 324"/>
                        <a:gd name="T55" fmla="*/ 1 h 423"/>
                        <a:gd name="T56" fmla="*/ 1 w 324"/>
                        <a:gd name="T57" fmla="*/ 1 h 423"/>
                        <a:gd name="T58" fmla="*/ 1 w 324"/>
                        <a:gd name="T59" fmla="*/ 1 h 423"/>
                        <a:gd name="T60" fmla="*/ 1 w 324"/>
                        <a:gd name="T61" fmla="*/ 1 h 423"/>
                        <a:gd name="T62" fmla="*/ 1 w 324"/>
                        <a:gd name="T63" fmla="*/ 1 h 423"/>
                        <a:gd name="T64" fmla="*/ 1 w 324"/>
                        <a:gd name="T65" fmla="*/ 1 h 423"/>
                        <a:gd name="T66" fmla="*/ 1 w 324"/>
                        <a:gd name="T67" fmla="*/ 1 h 423"/>
                        <a:gd name="T68" fmla="*/ 0 w 324"/>
                        <a:gd name="T69" fmla="*/ 1 h 423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w 324"/>
                        <a:gd name="T106" fmla="*/ 0 h 423"/>
                        <a:gd name="T107" fmla="*/ 324 w 324"/>
                        <a:gd name="T108" fmla="*/ 423 h 423"/>
                      </a:gdLst>
                      <a:ahLst/>
                      <a:cxnLst>
                        <a:cxn ang="T70">
                          <a:pos x="T0" y="T1"/>
                        </a:cxn>
                        <a:cxn ang="T71">
                          <a:pos x="T2" y="T3"/>
                        </a:cxn>
                        <a:cxn ang="T72">
                          <a:pos x="T4" y="T5"/>
                        </a:cxn>
                        <a:cxn ang="T73">
                          <a:pos x="T6" y="T7"/>
                        </a:cxn>
                        <a:cxn ang="T74">
                          <a:pos x="T8" y="T9"/>
                        </a:cxn>
                        <a:cxn ang="T75">
                          <a:pos x="T10" y="T11"/>
                        </a:cxn>
                        <a:cxn ang="T76">
                          <a:pos x="T12" y="T13"/>
                        </a:cxn>
                        <a:cxn ang="T77">
                          <a:pos x="T14" y="T15"/>
                        </a:cxn>
                        <a:cxn ang="T78">
                          <a:pos x="T16" y="T17"/>
                        </a:cxn>
                        <a:cxn ang="T79">
                          <a:pos x="T18" y="T19"/>
                        </a:cxn>
                        <a:cxn ang="T80">
                          <a:pos x="T20" y="T21"/>
                        </a:cxn>
                        <a:cxn ang="T81">
                          <a:pos x="T22" y="T23"/>
                        </a:cxn>
                        <a:cxn ang="T82">
                          <a:pos x="T24" y="T25"/>
                        </a:cxn>
                        <a:cxn ang="T83">
                          <a:pos x="T26" y="T27"/>
                        </a:cxn>
                        <a:cxn ang="T84">
                          <a:pos x="T28" y="T29"/>
                        </a:cxn>
                        <a:cxn ang="T85">
                          <a:pos x="T30" y="T31"/>
                        </a:cxn>
                        <a:cxn ang="T86">
                          <a:pos x="T32" y="T33"/>
                        </a:cxn>
                        <a:cxn ang="T87">
                          <a:pos x="T34" y="T35"/>
                        </a:cxn>
                        <a:cxn ang="T88">
                          <a:pos x="T36" y="T37"/>
                        </a:cxn>
                        <a:cxn ang="T89">
                          <a:pos x="T38" y="T39"/>
                        </a:cxn>
                        <a:cxn ang="T90">
                          <a:pos x="T40" y="T41"/>
                        </a:cxn>
                        <a:cxn ang="T91">
                          <a:pos x="T42" y="T43"/>
                        </a:cxn>
                        <a:cxn ang="T92">
                          <a:pos x="T44" y="T45"/>
                        </a:cxn>
                        <a:cxn ang="T93">
                          <a:pos x="T46" y="T47"/>
                        </a:cxn>
                        <a:cxn ang="T94">
                          <a:pos x="T48" y="T49"/>
                        </a:cxn>
                        <a:cxn ang="T95">
                          <a:pos x="T50" y="T51"/>
                        </a:cxn>
                        <a:cxn ang="T96">
                          <a:pos x="T52" y="T53"/>
                        </a:cxn>
                        <a:cxn ang="T97">
                          <a:pos x="T54" y="T55"/>
                        </a:cxn>
                        <a:cxn ang="T98">
                          <a:pos x="T56" y="T57"/>
                        </a:cxn>
                        <a:cxn ang="T99">
                          <a:pos x="T58" y="T59"/>
                        </a:cxn>
                        <a:cxn ang="T100">
                          <a:pos x="T60" y="T61"/>
                        </a:cxn>
                        <a:cxn ang="T101">
                          <a:pos x="T62" y="T63"/>
                        </a:cxn>
                        <a:cxn ang="T102">
                          <a:pos x="T64" y="T65"/>
                        </a:cxn>
                        <a:cxn ang="T103">
                          <a:pos x="T66" y="T67"/>
                        </a:cxn>
                        <a:cxn ang="T104">
                          <a:pos x="T68" y="T69"/>
                        </a:cxn>
                      </a:cxnLst>
                      <a:rect l="T105" t="T106" r="T107" b="T108"/>
                      <a:pathLst>
                        <a:path w="324" h="423">
                          <a:moveTo>
                            <a:pt x="0" y="421"/>
                          </a:moveTo>
                          <a:lnTo>
                            <a:pt x="69" y="423"/>
                          </a:lnTo>
                          <a:lnTo>
                            <a:pt x="81" y="385"/>
                          </a:lnTo>
                          <a:lnTo>
                            <a:pt x="95" y="350"/>
                          </a:lnTo>
                          <a:lnTo>
                            <a:pt x="110" y="316"/>
                          </a:lnTo>
                          <a:lnTo>
                            <a:pt x="125" y="284"/>
                          </a:lnTo>
                          <a:lnTo>
                            <a:pt x="141" y="255"/>
                          </a:lnTo>
                          <a:lnTo>
                            <a:pt x="158" y="227"/>
                          </a:lnTo>
                          <a:lnTo>
                            <a:pt x="175" y="202"/>
                          </a:lnTo>
                          <a:lnTo>
                            <a:pt x="193" y="179"/>
                          </a:lnTo>
                          <a:lnTo>
                            <a:pt x="209" y="158"/>
                          </a:lnTo>
                          <a:lnTo>
                            <a:pt x="226" y="139"/>
                          </a:lnTo>
                          <a:lnTo>
                            <a:pt x="242" y="121"/>
                          </a:lnTo>
                          <a:lnTo>
                            <a:pt x="257" y="105"/>
                          </a:lnTo>
                          <a:lnTo>
                            <a:pt x="272" y="93"/>
                          </a:lnTo>
                          <a:lnTo>
                            <a:pt x="286" y="80"/>
                          </a:lnTo>
                          <a:lnTo>
                            <a:pt x="298" y="71"/>
                          </a:lnTo>
                          <a:lnTo>
                            <a:pt x="308" y="63"/>
                          </a:lnTo>
                          <a:lnTo>
                            <a:pt x="324" y="0"/>
                          </a:lnTo>
                          <a:lnTo>
                            <a:pt x="272" y="17"/>
                          </a:lnTo>
                          <a:lnTo>
                            <a:pt x="227" y="36"/>
                          </a:lnTo>
                          <a:lnTo>
                            <a:pt x="188" y="59"/>
                          </a:lnTo>
                          <a:lnTo>
                            <a:pt x="155" y="85"/>
                          </a:lnTo>
                          <a:lnTo>
                            <a:pt x="125" y="111"/>
                          </a:lnTo>
                          <a:lnTo>
                            <a:pt x="100" y="140"/>
                          </a:lnTo>
                          <a:lnTo>
                            <a:pt x="80" y="170"/>
                          </a:lnTo>
                          <a:lnTo>
                            <a:pt x="62" y="200"/>
                          </a:lnTo>
                          <a:lnTo>
                            <a:pt x="49" y="231"/>
                          </a:lnTo>
                          <a:lnTo>
                            <a:pt x="37" y="262"/>
                          </a:lnTo>
                          <a:lnTo>
                            <a:pt x="28" y="292"/>
                          </a:lnTo>
                          <a:lnTo>
                            <a:pt x="21" y="321"/>
                          </a:lnTo>
                          <a:lnTo>
                            <a:pt x="15" y="350"/>
                          </a:lnTo>
                          <a:lnTo>
                            <a:pt x="9" y="375"/>
                          </a:lnTo>
                          <a:lnTo>
                            <a:pt x="5" y="399"/>
                          </a:lnTo>
                          <a:lnTo>
                            <a:pt x="0" y="421"/>
                          </a:lnTo>
                          <a:close/>
                        </a:path>
                      </a:pathLst>
                    </a:custGeom>
                    <a:solidFill>
                      <a:srgbClr val="0099D8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1" name="Freeform 148"/>
                    <p:cNvSpPr>
                      <a:spLocks/>
                    </p:cNvSpPr>
                    <p:nvPr/>
                  </p:nvSpPr>
                  <p:spPr bwMode="auto">
                    <a:xfrm>
                      <a:off x="3196" y="1156"/>
                      <a:ext cx="79" cy="280"/>
                    </a:xfrm>
                    <a:custGeom>
                      <a:avLst/>
                      <a:gdLst>
                        <a:gd name="T0" fmla="*/ 1 w 157"/>
                        <a:gd name="T1" fmla="*/ 1 h 560"/>
                        <a:gd name="T2" fmla="*/ 1 w 157"/>
                        <a:gd name="T3" fmla="*/ 1 h 560"/>
                        <a:gd name="T4" fmla="*/ 0 w 157"/>
                        <a:gd name="T5" fmla="*/ 1 h 560"/>
                        <a:gd name="T6" fmla="*/ 1 w 157"/>
                        <a:gd name="T7" fmla="*/ 0 h 560"/>
                        <a:gd name="T8" fmla="*/ 1 w 157"/>
                        <a:gd name="T9" fmla="*/ 1 h 560"/>
                        <a:gd name="T10" fmla="*/ 0 60000 65536"/>
                        <a:gd name="T11" fmla="*/ 0 60000 65536"/>
                        <a:gd name="T12" fmla="*/ 0 60000 65536"/>
                        <a:gd name="T13" fmla="*/ 0 60000 65536"/>
                        <a:gd name="T14" fmla="*/ 0 60000 65536"/>
                        <a:gd name="T15" fmla="*/ 0 w 157"/>
                        <a:gd name="T16" fmla="*/ 0 h 560"/>
                        <a:gd name="T17" fmla="*/ 157 w 157"/>
                        <a:gd name="T18" fmla="*/ 560 h 560"/>
                      </a:gdLst>
                      <a:ahLst/>
                      <a:cxnLst>
                        <a:cxn ang="T10">
                          <a:pos x="T0" y="T1"/>
                        </a:cxn>
                        <a:cxn ang="T11">
                          <a:pos x="T2" y="T3"/>
                        </a:cxn>
                        <a:cxn ang="T12">
                          <a:pos x="T4" y="T5"/>
                        </a:cxn>
                        <a:cxn ang="T13">
                          <a:pos x="T6" y="T7"/>
                        </a:cxn>
                        <a:cxn ang="T14">
                          <a:pos x="T8" y="T9"/>
                        </a:cxn>
                      </a:cxnLst>
                      <a:rect l="T15" t="T16" r="T17" b="T18"/>
                      <a:pathLst>
                        <a:path w="157" h="560">
                          <a:moveTo>
                            <a:pt x="157" y="15"/>
                          </a:moveTo>
                          <a:lnTo>
                            <a:pt x="15" y="553"/>
                          </a:lnTo>
                          <a:lnTo>
                            <a:pt x="0" y="560"/>
                          </a:lnTo>
                          <a:lnTo>
                            <a:pt x="154" y="0"/>
                          </a:lnTo>
                          <a:lnTo>
                            <a:pt x="157" y="15"/>
                          </a:lnTo>
                          <a:close/>
                        </a:path>
                      </a:pathLst>
                    </a:custGeom>
                    <a:solidFill>
                      <a:srgbClr val="AA991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2" name="Freeform 149"/>
                    <p:cNvSpPr>
                      <a:spLocks/>
                    </p:cNvSpPr>
                    <p:nvPr/>
                  </p:nvSpPr>
                  <p:spPr bwMode="auto">
                    <a:xfrm>
                      <a:off x="2995" y="1441"/>
                      <a:ext cx="143" cy="21"/>
                    </a:xfrm>
                    <a:custGeom>
                      <a:avLst/>
                      <a:gdLst>
                        <a:gd name="T0" fmla="*/ 0 w 287"/>
                        <a:gd name="T1" fmla="*/ 0 h 43"/>
                        <a:gd name="T2" fmla="*/ 0 w 287"/>
                        <a:gd name="T3" fmla="*/ 0 h 43"/>
                        <a:gd name="T4" fmla="*/ 0 w 287"/>
                        <a:gd name="T5" fmla="*/ 0 h 43"/>
                        <a:gd name="T6" fmla="*/ 0 w 287"/>
                        <a:gd name="T7" fmla="*/ 0 h 43"/>
                        <a:gd name="T8" fmla="*/ 0 w 287"/>
                        <a:gd name="T9" fmla="*/ 0 h 43"/>
                        <a:gd name="T10" fmla="*/ 0 w 287"/>
                        <a:gd name="T11" fmla="*/ 0 h 43"/>
                        <a:gd name="T12" fmla="*/ 0 w 287"/>
                        <a:gd name="T13" fmla="*/ 0 h 43"/>
                        <a:gd name="T14" fmla="*/ 0 w 287"/>
                        <a:gd name="T15" fmla="*/ 0 h 43"/>
                        <a:gd name="T16" fmla="*/ 0 w 287"/>
                        <a:gd name="T17" fmla="*/ 0 h 43"/>
                        <a:gd name="T18" fmla="*/ 0 w 287"/>
                        <a:gd name="T19" fmla="*/ 0 h 43"/>
                        <a:gd name="T20" fmla="*/ 0 w 287"/>
                        <a:gd name="T21" fmla="*/ 0 h 43"/>
                        <a:gd name="T22" fmla="*/ 0 w 287"/>
                        <a:gd name="T23" fmla="*/ 0 h 43"/>
                        <a:gd name="T24" fmla="*/ 0 w 287"/>
                        <a:gd name="T25" fmla="*/ 0 h 43"/>
                        <a:gd name="T26" fmla="*/ 0 w 287"/>
                        <a:gd name="T27" fmla="*/ 0 h 43"/>
                        <a:gd name="T28" fmla="*/ 0 w 287"/>
                        <a:gd name="T29" fmla="*/ 0 h 43"/>
                        <a:gd name="T30" fmla="*/ 0 w 287"/>
                        <a:gd name="T31" fmla="*/ 0 h 43"/>
                        <a:gd name="T32" fmla="*/ 0 w 287"/>
                        <a:gd name="T33" fmla="*/ 0 h 43"/>
                        <a:gd name="T34" fmla="*/ 0 w 287"/>
                        <a:gd name="T35" fmla="*/ 0 h 43"/>
                        <a:gd name="T36" fmla="*/ 0 w 287"/>
                        <a:gd name="T37" fmla="*/ 0 h 43"/>
                        <a:gd name="T38" fmla="*/ 0 w 287"/>
                        <a:gd name="T39" fmla="*/ 0 h 43"/>
                        <a:gd name="T40" fmla="*/ 0 w 287"/>
                        <a:gd name="T41" fmla="*/ 0 h 43"/>
                        <a:gd name="T42" fmla="*/ 0 w 287"/>
                        <a:gd name="T43" fmla="*/ 0 h 43"/>
                        <a:gd name="T44" fmla="*/ 0 w 287"/>
                        <a:gd name="T45" fmla="*/ 0 h 43"/>
                        <a:gd name="T46" fmla="*/ 0 w 287"/>
                        <a:gd name="T47" fmla="*/ 0 h 43"/>
                        <a:gd name="T48" fmla="*/ 0 w 287"/>
                        <a:gd name="T49" fmla="*/ 0 h 43"/>
                        <a:gd name="T50" fmla="*/ 0 w 287"/>
                        <a:gd name="T51" fmla="*/ 0 h 43"/>
                        <a:gd name="T52" fmla="*/ 0 w 287"/>
                        <a:gd name="T53" fmla="*/ 0 h 43"/>
                        <a:gd name="T54" fmla="*/ 0 w 287"/>
                        <a:gd name="T55" fmla="*/ 0 h 43"/>
                        <a:gd name="T56" fmla="*/ 0 w 287"/>
                        <a:gd name="T57" fmla="*/ 0 h 43"/>
                        <a:gd name="T58" fmla="*/ 0 w 287"/>
                        <a:gd name="T59" fmla="*/ 0 h 43"/>
                        <a:gd name="T60" fmla="*/ 0 w 287"/>
                        <a:gd name="T61" fmla="*/ 0 h 43"/>
                        <a:gd name="T62" fmla="*/ 0 w 287"/>
                        <a:gd name="T63" fmla="*/ 0 h 43"/>
                        <a:gd name="T64" fmla="*/ 0 w 287"/>
                        <a:gd name="T65" fmla="*/ 0 h 43"/>
                        <a:gd name="T66" fmla="*/ 0 w 287"/>
                        <a:gd name="T67" fmla="*/ 0 h 43"/>
                        <a:gd name="T68" fmla="*/ 0 w 287"/>
                        <a:gd name="T69" fmla="*/ 0 h 43"/>
                        <a:gd name="T70" fmla="*/ 0 w 287"/>
                        <a:gd name="T71" fmla="*/ 0 h 43"/>
                        <a:gd name="T72" fmla="*/ 0 w 287"/>
                        <a:gd name="T73" fmla="*/ 0 h 43"/>
                        <a:gd name="T74" fmla="*/ 0 w 287"/>
                        <a:gd name="T75" fmla="*/ 0 h 43"/>
                        <a:gd name="T76" fmla="*/ 0 w 287"/>
                        <a:gd name="T77" fmla="*/ 0 h 43"/>
                        <a:gd name="T78" fmla="*/ 0 w 287"/>
                        <a:gd name="T79" fmla="*/ 0 h 43"/>
                        <a:gd name="T80" fmla="*/ 0 w 287"/>
                        <a:gd name="T81" fmla="*/ 0 h 43"/>
                        <a:gd name="T82" fmla="*/ 0 w 287"/>
                        <a:gd name="T83" fmla="*/ 0 h 43"/>
                        <a:gd name="T84" fmla="*/ 0 w 287"/>
                        <a:gd name="T85" fmla="*/ 0 h 43"/>
                        <a:gd name="T86" fmla="*/ 0 w 287"/>
                        <a:gd name="T87" fmla="*/ 0 h 43"/>
                        <a:gd name="T88" fmla="*/ 0 w 287"/>
                        <a:gd name="T89" fmla="*/ 0 h 43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60000 65536"/>
                        <a:gd name="T112" fmla="*/ 0 60000 65536"/>
                        <a:gd name="T113" fmla="*/ 0 60000 65536"/>
                        <a:gd name="T114" fmla="*/ 0 60000 65536"/>
                        <a:gd name="T115" fmla="*/ 0 60000 65536"/>
                        <a:gd name="T116" fmla="*/ 0 60000 65536"/>
                        <a:gd name="T117" fmla="*/ 0 60000 65536"/>
                        <a:gd name="T118" fmla="*/ 0 60000 65536"/>
                        <a:gd name="T119" fmla="*/ 0 60000 65536"/>
                        <a:gd name="T120" fmla="*/ 0 60000 65536"/>
                        <a:gd name="T121" fmla="*/ 0 60000 65536"/>
                        <a:gd name="T122" fmla="*/ 0 60000 65536"/>
                        <a:gd name="T123" fmla="*/ 0 60000 65536"/>
                        <a:gd name="T124" fmla="*/ 0 60000 65536"/>
                        <a:gd name="T125" fmla="*/ 0 60000 65536"/>
                        <a:gd name="T126" fmla="*/ 0 60000 65536"/>
                        <a:gd name="T127" fmla="*/ 0 60000 65536"/>
                        <a:gd name="T128" fmla="*/ 0 60000 65536"/>
                        <a:gd name="T129" fmla="*/ 0 60000 65536"/>
                        <a:gd name="T130" fmla="*/ 0 60000 65536"/>
                        <a:gd name="T131" fmla="*/ 0 60000 65536"/>
                        <a:gd name="T132" fmla="*/ 0 60000 65536"/>
                        <a:gd name="T133" fmla="*/ 0 60000 65536"/>
                        <a:gd name="T134" fmla="*/ 0 60000 65536"/>
                        <a:gd name="T135" fmla="*/ 0 w 287"/>
                        <a:gd name="T136" fmla="*/ 0 h 43"/>
                        <a:gd name="T137" fmla="*/ 287 w 287"/>
                        <a:gd name="T138" fmla="*/ 43 h 43"/>
                      </a:gdLst>
                      <a:ahLst/>
                      <a:cxnLst>
                        <a:cxn ang="T90">
                          <a:pos x="T0" y="T1"/>
                        </a:cxn>
                        <a:cxn ang="T91">
                          <a:pos x="T2" y="T3"/>
                        </a:cxn>
                        <a:cxn ang="T92">
                          <a:pos x="T4" y="T5"/>
                        </a:cxn>
                        <a:cxn ang="T93">
                          <a:pos x="T6" y="T7"/>
                        </a:cxn>
                        <a:cxn ang="T94">
                          <a:pos x="T8" y="T9"/>
                        </a:cxn>
                        <a:cxn ang="T95">
                          <a:pos x="T10" y="T11"/>
                        </a:cxn>
                        <a:cxn ang="T96">
                          <a:pos x="T12" y="T13"/>
                        </a:cxn>
                        <a:cxn ang="T97">
                          <a:pos x="T14" y="T15"/>
                        </a:cxn>
                        <a:cxn ang="T98">
                          <a:pos x="T16" y="T17"/>
                        </a:cxn>
                        <a:cxn ang="T99">
                          <a:pos x="T18" y="T19"/>
                        </a:cxn>
                        <a:cxn ang="T100">
                          <a:pos x="T20" y="T21"/>
                        </a:cxn>
                        <a:cxn ang="T101">
                          <a:pos x="T22" y="T23"/>
                        </a:cxn>
                        <a:cxn ang="T102">
                          <a:pos x="T24" y="T25"/>
                        </a:cxn>
                        <a:cxn ang="T103">
                          <a:pos x="T26" y="T27"/>
                        </a:cxn>
                        <a:cxn ang="T104">
                          <a:pos x="T28" y="T29"/>
                        </a:cxn>
                        <a:cxn ang="T105">
                          <a:pos x="T30" y="T31"/>
                        </a:cxn>
                        <a:cxn ang="T106">
                          <a:pos x="T32" y="T33"/>
                        </a:cxn>
                        <a:cxn ang="T107">
                          <a:pos x="T34" y="T35"/>
                        </a:cxn>
                        <a:cxn ang="T108">
                          <a:pos x="T36" y="T37"/>
                        </a:cxn>
                        <a:cxn ang="T109">
                          <a:pos x="T38" y="T39"/>
                        </a:cxn>
                        <a:cxn ang="T110">
                          <a:pos x="T40" y="T41"/>
                        </a:cxn>
                        <a:cxn ang="T111">
                          <a:pos x="T42" y="T43"/>
                        </a:cxn>
                        <a:cxn ang="T112">
                          <a:pos x="T44" y="T45"/>
                        </a:cxn>
                        <a:cxn ang="T113">
                          <a:pos x="T46" y="T47"/>
                        </a:cxn>
                        <a:cxn ang="T114">
                          <a:pos x="T48" y="T49"/>
                        </a:cxn>
                        <a:cxn ang="T115">
                          <a:pos x="T50" y="T51"/>
                        </a:cxn>
                        <a:cxn ang="T116">
                          <a:pos x="T52" y="T53"/>
                        </a:cxn>
                        <a:cxn ang="T117">
                          <a:pos x="T54" y="T55"/>
                        </a:cxn>
                        <a:cxn ang="T118">
                          <a:pos x="T56" y="T57"/>
                        </a:cxn>
                        <a:cxn ang="T119">
                          <a:pos x="T58" y="T59"/>
                        </a:cxn>
                        <a:cxn ang="T120">
                          <a:pos x="T60" y="T61"/>
                        </a:cxn>
                        <a:cxn ang="T121">
                          <a:pos x="T62" y="T63"/>
                        </a:cxn>
                        <a:cxn ang="T122">
                          <a:pos x="T64" y="T65"/>
                        </a:cxn>
                        <a:cxn ang="T123">
                          <a:pos x="T66" y="T67"/>
                        </a:cxn>
                        <a:cxn ang="T124">
                          <a:pos x="T68" y="T69"/>
                        </a:cxn>
                        <a:cxn ang="T125">
                          <a:pos x="T70" y="T71"/>
                        </a:cxn>
                        <a:cxn ang="T126">
                          <a:pos x="T72" y="T73"/>
                        </a:cxn>
                        <a:cxn ang="T127">
                          <a:pos x="T74" y="T75"/>
                        </a:cxn>
                        <a:cxn ang="T128">
                          <a:pos x="T76" y="T77"/>
                        </a:cxn>
                        <a:cxn ang="T129">
                          <a:pos x="T78" y="T79"/>
                        </a:cxn>
                        <a:cxn ang="T130">
                          <a:pos x="T80" y="T81"/>
                        </a:cxn>
                        <a:cxn ang="T131">
                          <a:pos x="T82" y="T83"/>
                        </a:cxn>
                        <a:cxn ang="T132">
                          <a:pos x="T84" y="T85"/>
                        </a:cxn>
                        <a:cxn ang="T133">
                          <a:pos x="T86" y="T87"/>
                        </a:cxn>
                        <a:cxn ang="T134">
                          <a:pos x="T88" y="T89"/>
                        </a:cxn>
                      </a:cxnLst>
                      <a:rect l="T135" t="T136" r="T137" b="T138"/>
                      <a:pathLst>
                        <a:path w="287" h="43">
                          <a:moveTo>
                            <a:pt x="18" y="0"/>
                          </a:moveTo>
                          <a:lnTo>
                            <a:pt x="17" y="0"/>
                          </a:lnTo>
                          <a:lnTo>
                            <a:pt x="13" y="1"/>
                          </a:lnTo>
                          <a:lnTo>
                            <a:pt x="8" y="3"/>
                          </a:lnTo>
                          <a:lnTo>
                            <a:pt x="3" y="7"/>
                          </a:lnTo>
                          <a:lnTo>
                            <a:pt x="0" y="10"/>
                          </a:lnTo>
                          <a:lnTo>
                            <a:pt x="0" y="14"/>
                          </a:lnTo>
                          <a:lnTo>
                            <a:pt x="2" y="18"/>
                          </a:lnTo>
                          <a:lnTo>
                            <a:pt x="9" y="24"/>
                          </a:lnTo>
                          <a:lnTo>
                            <a:pt x="16" y="26"/>
                          </a:lnTo>
                          <a:lnTo>
                            <a:pt x="28" y="30"/>
                          </a:lnTo>
                          <a:lnTo>
                            <a:pt x="45" y="32"/>
                          </a:lnTo>
                          <a:lnTo>
                            <a:pt x="63" y="33"/>
                          </a:lnTo>
                          <a:lnTo>
                            <a:pt x="85" y="36"/>
                          </a:lnTo>
                          <a:lnTo>
                            <a:pt x="108" y="37"/>
                          </a:lnTo>
                          <a:lnTo>
                            <a:pt x="133" y="38"/>
                          </a:lnTo>
                          <a:lnTo>
                            <a:pt x="157" y="39"/>
                          </a:lnTo>
                          <a:lnTo>
                            <a:pt x="182" y="40"/>
                          </a:lnTo>
                          <a:lnTo>
                            <a:pt x="206" y="41"/>
                          </a:lnTo>
                          <a:lnTo>
                            <a:pt x="228" y="41"/>
                          </a:lnTo>
                          <a:lnTo>
                            <a:pt x="247" y="41"/>
                          </a:lnTo>
                          <a:lnTo>
                            <a:pt x="263" y="43"/>
                          </a:lnTo>
                          <a:lnTo>
                            <a:pt x="276" y="43"/>
                          </a:lnTo>
                          <a:lnTo>
                            <a:pt x="284" y="43"/>
                          </a:lnTo>
                          <a:lnTo>
                            <a:pt x="287" y="43"/>
                          </a:lnTo>
                          <a:lnTo>
                            <a:pt x="284" y="43"/>
                          </a:lnTo>
                          <a:lnTo>
                            <a:pt x="276" y="41"/>
                          </a:lnTo>
                          <a:lnTo>
                            <a:pt x="266" y="41"/>
                          </a:lnTo>
                          <a:lnTo>
                            <a:pt x="251" y="39"/>
                          </a:lnTo>
                          <a:lnTo>
                            <a:pt x="232" y="38"/>
                          </a:lnTo>
                          <a:lnTo>
                            <a:pt x="213" y="37"/>
                          </a:lnTo>
                          <a:lnTo>
                            <a:pt x="192" y="35"/>
                          </a:lnTo>
                          <a:lnTo>
                            <a:pt x="170" y="33"/>
                          </a:lnTo>
                          <a:lnTo>
                            <a:pt x="147" y="31"/>
                          </a:lnTo>
                          <a:lnTo>
                            <a:pt x="125" y="29"/>
                          </a:lnTo>
                          <a:lnTo>
                            <a:pt x="103" y="28"/>
                          </a:lnTo>
                          <a:lnTo>
                            <a:pt x="85" y="25"/>
                          </a:lnTo>
                          <a:lnTo>
                            <a:pt x="68" y="24"/>
                          </a:lnTo>
                          <a:lnTo>
                            <a:pt x="53" y="23"/>
                          </a:lnTo>
                          <a:lnTo>
                            <a:pt x="42" y="22"/>
                          </a:lnTo>
                          <a:lnTo>
                            <a:pt x="35" y="21"/>
                          </a:lnTo>
                          <a:lnTo>
                            <a:pt x="24" y="15"/>
                          </a:lnTo>
                          <a:lnTo>
                            <a:pt x="18" y="8"/>
                          </a:lnTo>
                          <a:lnTo>
                            <a:pt x="18" y="2"/>
                          </a:lnTo>
                          <a:lnTo>
                            <a:pt x="18" y="0"/>
                          </a:lnTo>
                          <a:close/>
                        </a:path>
                      </a:pathLst>
                    </a:custGeom>
                    <a:solidFill>
                      <a:srgbClr val="AA991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3" name="Freeform 150"/>
                    <p:cNvSpPr>
                      <a:spLocks/>
                    </p:cNvSpPr>
                    <p:nvPr/>
                  </p:nvSpPr>
                  <p:spPr bwMode="auto">
                    <a:xfrm>
                      <a:off x="3147" y="1476"/>
                      <a:ext cx="52" cy="30"/>
                    </a:xfrm>
                    <a:custGeom>
                      <a:avLst/>
                      <a:gdLst>
                        <a:gd name="T0" fmla="*/ 1 w 103"/>
                        <a:gd name="T1" fmla="*/ 1 h 60"/>
                        <a:gd name="T2" fmla="*/ 0 w 103"/>
                        <a:gd name="T3" fmla="*/ 0 h 60"/>
                        <a:gd name="T4" fmla="*/ 1 w 103"/>
                        <a:gd name="T5" fmla="*/ 1 h 60"/>
                        <a:gd name="T6" fmla="*/ 1 w 103"/>
                        <a:gd name="T7" fmla="*/ 1 h 60"/>
                        <a:gd name="T8" fmla="*/ 1 w 103"/>
                        <a:gd name="T9" fmla="*/ 1 h 60"/>
                        <a:gd name="T10" fmla="*/ 1 w 103"/>
                        <a:gd name="T11" fmla="*/ 1 h 60"/>
                        <a:gd name="T12" fmla="*/ 1 w 103"/>
                        <a:gd name="T13" fmla="*/ 1 h 60"/>
                        <a:gd name="T14" fmla="*/ 1 w 103"/>
                        <a:gd name="T15" fmla="*/ 1 h 60"/>
                        <a:gd name="T16" fmla="*/ 1 w 103"/>
                        <a:gd name="T17" fmla="*/ 1 h 60"/>
                        <a:gd name="T18" fmla="*/ 1 w 103"/>
                        <a:gd name="T19" fmla="*/ 1 h 60"/>
                        <a:gd name="T20" fmla="*/ 1 w 103"/>
                        <a:gd name="T21" fmla="*/ 1 h 60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03"/>
                        <a:gd name="T34" fmla="*/ 0 h 60"/>
                        <a:gd name="T35" fmla="*/ 103 w 103"/>
                        <a:gd name="T36" fmla="*/ 60 h 60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03" h="60">
                          <a:moveTo>
                            <a:pt x="94" y="5"/>
                          </a:moveTo>
                          <a:lnTo>
                            <a:pt x="0" y="0"/>
                          </a:lnTo>
                          <a:lnTo>
                            <a:pt x="1" y="11"/>
                          </a:lnTo>
                          <a:lnTo>
                            <a:pt x="1" y="20"/>
                          </a:lnTo>
                          <a:lnTo>
                            <a:pt x="1" y="29"/>
                          </a:lnTo>
                          <a:lnTo>
                            <a:pt x="1" y="38"/>
                          </a:lnTo>
                          <a:lnTo>
                            <a:pt x="103" y="60"/>
                          </a:lnTo>
                          <a:lnTo>
                            <a:pt x="100" y="37"/>
                          </a:lnTo>
                          <a:lnTo>
                            <a:pt x="98" y="20"/>
                          </a:lnTo>
                          <a:lnTo>
                            <a:pt x="95" y="8"/>
                          </a:lnTo>
                          <a:lnTo>
                            <a:pt x="94" y="5"/>
                          </a:lnTo>
                          <a:close/>
                        </a:path>
                      </a:pathLst>
                    </a:custGeom>
                    <a:solidFill>
                      <a:srgbClr val="AA991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4" name="Freeform 151"/>
                    <p:cNvSpPr>
                      <a:spLocks/>
                    </p:cNvSpPr>
                    <p:nvPr/>
                  </p:nvSpPr>
                  <p:spPr bwMode="auto">
                    <a:xfrm>
                      <a:off x="3132" y="1495"/>
                      <a:ext cx="67" cy="65"/>
                    </a:xfrm>
                    <a:custGeom>
                      <a:avLst/>
                      <a:gdLst>
                        <a:gd name="T0" fmla="*/ 1 w 134"/>
                        <a:gd name="T1" fmla="*/ 0 h 129"/>
                        <a:gd name="T2" fmla="*/ 1 w 134"/>
                        <a:gd name="T3" fmla="*/ 1 h 129"/>
                        <a:gd name="T4" fmla="*/ 1 w 134"/>
                        <a:gd name="T5" fmla="*/ 1 h 129"/>
                        <a:gd name="T6" fmla="*/ 1 w 134"/>
                        <a:gd name="T7" fmla="*/ 1 h 129"/>
                        <a:gd name="T8" fmla="*/ 0 w 134"/>
                        <a:gd name="T9" fmla="*/ 1 h 129"/>
                        <a:gd name="T10" fmla="*/ 1 w 134"/>
                        <a:gd name="T11" fmla="*/ 1 h 129"/>
                        <a:gd name="T12" fmla="*/ 1 w 134"/>
                        <a:gd name="T13" fmla="*/ 1 h 129"/>
                        <a:gd name="T14" fmla="*/ 1 w 134"/>
                        <a:gd name="T15" fmla="*/ 1 h 129"/>
                        <a:gd name="T16" fmla="*/ 1 w 134"/>
                        <a:gd name="T17" fmla="*/ 1 h 129"/>
                        <a:gd name="T18" fmla="*/ 1 w 134"/>
                        <a:gd name="T19" fmla="*/ 1 h 129"/>
                        <a:gd name="T20" fmla="*/ 1 w 134"/>
                        <a:gd name="T21" fmla="*/ 0 h 129"/>
                        <a:gd name="T22" fmla="*/ 0 60000 65536"/>
                        <a:gd name="T23" fmla="*/ 0 60000 65536"/>
                        <a:gd name="T24" fmla="*/ 0 60000 65536"/>
                        <a:gd name="T25" fmla="*/ 0 60000 65536"/>
                        <a:gd name="T26" fmla="*/ 0 60000 65536"/>
                        <a:gd name="T27" fmla="*/ 0 60000 65536"/>
                        <a:gd name="T28" fmla="*/ 0 60000 65536"/>
                        <a:gd name="T29" fmla="*/ 0 60000 65536"/>
                        <a:gd name="T30" fmla="*/ 0 60000 65536"/>
                        <a:gd name="T31" fmla="*/ 0 60000 65536"/>
                        <a:gd name="T32" fmla="*/ 0 60000 65536"/>
                        <a:gd name="T33" fmla="*/ 0 w 134"/>
                        <a:gd name="T34" fmla="*/ 0 h 129"/>
                        <a:gd name="T35" fmla="*/ 134 w 134"/>
                        <a:gd name="T36" fmla="*/ 129 h 129"/>
                      </a:gdLst>
                      <a:ahLst/>
                      <a:cxnLst>
                        <a:cxn ang="T22">
                          <a:pos x="T0" y="T1"/>
                        </a:cxn>
                        <a:cxn ang="T23">
                          <a:pos x="T2" y="T3"/>
                        </a:cxn>
                        <a:cxn ang="T24">
                          <a:pos x="T4" y="T5"/>
                        </a:cxn>
                        <a:cxn ang="T25">
                          <a:pos x="T6" y="T7"/>
                        </a:cxn>
                        <a:cxn ang="T26">
                          <a:pos x="T8" y="T9"/>
                        </a:cxn>
                        <a:cxn ang="T27">
                          <a:pos x="T10" y="T11"/>
                        </a:cxn>
                        <a:cxn ang="T28">
                          <a:pos x="T12" y="T13"/>
                        </a:cxn>
                        <a:cxn ang="T29">
                          <a:pos x="T14" y="T15"/>
                        </a:cxn>
                        <a:cxn ang="T30">
                          <a:pos x="T16" y="T17"/>
                        </a:cxn>
                        <a:cxn ang="T31">
                          <a:pos x="T18" y="T19"/>
                        </a:cxn>
                        <a:cxn ang="T32">
                          <a:pos x="T20" y="T21"/>
                        </a:cxn>
                      </a:cxnLst>
                      <a:rect l="T33" t="T34" r="T35" b="T36"/>
                      <a:pathLst>
                        <a:path w="134" h="129">
                          <a:moveTo>
                            <a:pt x="30" y="0"/>
                          </a:moveTo>
                          <a:lnTo>
                            <a:pt x="24" y="43"/>
                          </a:lnTo>
                          <a:lnTo>
                            <a:pt x="14" y="73"/>
                          </a:lnTo>
                          <a:lnTo>
                            <a:pt x="5" y="91"/>
                          </a:lnTo>
                          <a:lnTo>
                            <a:pt x="0" y="97"/>
                          </a:lnTo>
                          <a:lnTo>
                            <a:pt x="130" y="129"/>
                          </a:lnTo>
                          <a:lnTo>
                            <a:pt x="132" y="98"/>
                          </a:lnTo>
                          <a:lnTo>
                            <a:pt x="134" y="71"/>
                          </a:lnTo>
                          <a:lnTo>
                            <a:pt x="134" y="44"/>
                          </a:lnTo>
                          <a:lnTo>
                            <a:pt x="132" y="22"/>
                          </a:lnTo>
                          <a:lnTo>
                            <a:pt x="30" y="0"/>
                          </a:lnTo>
                          <a:close/>
                        </a:path>
                      </a:pathLst>
                    </a:custGeom>
                    <a:solidFill>
                      <a:srgbClr val="DDD8A3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5" name="Freeform 152"/>
                    <p:cNvSpPr>
                      <a:spLocks/>
                    </p:cNvSpPr>
                    <p:nvPr/>
                  </p:nvSpPr>
                  <p:spPr bwMode="auto">
                    <a:xfrm>
                      <a:off x="3207" y="1480"/>
                      <a:ext cx="30" cy="79"/>
                    </a:xfrm>
                    <a:custGeom>
                      <a:avLst/>
                      <a:gdLst>
                        <a:gd name="T0" fmla="*/ 0 w 60"/>
                        <a:gd name="T1" fmla="*/ 0 h 159"/>
                        <a:gd name="T2" fmla="*/ 1 w 60"/>
                        <a:gd name="T3" fmla="*/ 0 h 159"/>
                        <a:gd name="T4" fmla="*/ 1 w 60"/>
                        <a:gd name="T5" fmla="*/ 0 h 159"/>
                        <a:gd name="T6" fmla="*/ 1 w 60"/>
                        <a:gd name="T7" fmla="*/ 0 h 159"/>
                        <a:gd name="T8" fmla="*/ 1 w 60"/>
                        <a:gd name="T9" fmla="*/ 0 h 159"/>
                        <a:gd name="T10" fmla="*/ 1 w 60"/>
                        <a:gd name="T11" fmla="*/ 0 h 159"/>
                        <a:gd name="T12" fmla="*/ 1 w 60"/>
                        <a:gd name="T13" fmla="*/ 0 h 159"/>
                        <a:gd name="T14" fmla="*/ 1 w 60"/>
                        <a:gd name="T15" fmla="*/ 0 h 159"/>
                        <a:gd name="T16" fmla="*/ 1 w 60"/>
                        <a:gd name="T17" fmla="*/ 0 h 159"/>
                        <a:gd name="T18" fmla="*/ 1 w 60"/>
                        <a:gd name="T19" fmla="*/ 0 h 159"/>
                        <a:gd name="T20" fmla="*/ 1 w 60"/>
                        <a:gd name="T21" fmla="*/ 0 h 159"/>
                        <a:gd name="T22" fmla="*/ 1 w 60"/>
                        <a:gd name="T23" fmla="*/ 0 h 159"/>
                        <a:gd name="T24" fmla="*/ 1 w 60"/>
                        <a:gd name="T25" fmla="*/ 0 h 159"/>
                        <a:gd name="T26" fmla="*/ 1 w 60"/>
                        <a:gd name="T27" fmla="*/ 0 h 159"/>
                        <a:gd name="T28" fmla="*/ 1 w 60"/>
                        <a:gd name="T29" fmla="*/ 0 h 159"/>
                        <a:gd name="T30" fmla="*/ 1 w 60"/>
                        <a:gd name="T31" fmla="*/ 0 h 159"/>
                        <a:gd name="T32" fmla="*/ 1 w 60"/>
                        <a:gd name="T33" fmla="*/ 0 h 159"/>
                        <a:gd name="T34" fmla="*/ 1 w 60"/>
                        <a:gd name="T35" fmla="*/ 0 h 159"/>
                        <a:gd name="T36" fmla="*/ 1 w 60"/>
                        <a:gd name="T37" fmla="*/ 0 h 159"/>
                        <a:gd name="T38" fmla="*/ 1 w 60"/>
                        <a:gd name="T39" fmla="*/ 0 h 159"/>
                        <a:gd name="T40" fmla="*/ 0 w 60"/>
                        <a:gd name="T41" fmla="*/ 0 h 159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60000 65536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w 60"/>
                        <a:gd name="T64" fmla="*/ 0 h 159"/>
                        <a:gd name="T65" fmla="*/ 60 w 60"/>
                        <a:gd name="T66" fmla="*/ 159 h 159"/>
                      </a:gdLst>
                      <a:ahLst/>
                      <a:cxnLst>
                        <a:cxn ang="T42">
                          <a:pos x="T0" y="T1"/>
                        </a:cxn>
                        <a:cxn ang="T43">
                          <a:pos x="T2" y="T3"/>
                        </a:cxn>
                        <a:cxn ang="T44">
                          <a:pos x="T4" y="T5"/>
                        </a:cxn>
                        <a:cxn ang="T45">
                          <a:pos x="T6" y="T7"/>
                        </a:cxn>
                        <a:cxn ang="T46">
                          <a:pos x="T8" y="T9"/>
                        </a:cxn>
                        <a:cxn ang="T47">
                          <a:pos x="T10" y="T11"/>
                        </a:cxn>
                        <a:cxn ang="T48">
                          <a:pos x="T12" y="T13"/>
                        </a:cxn>
                        <a:cxn ang="T49">
                          <a:pos x="T14" y="T15"/>
                        </a:cxn>
                        <a:cxn ang="T50">
                          <a:pos x="T16" y="T17"/>
                        </a:cxn>
                        <a:cxn ang="T51">
                          <a:pos x="T18" y="T19"/>
                        </a:cxn>
                        <a:cxn ang="T52">
                          <a:pos x="T20" y="T21"/>
                        </a:cxn>
                        <a:cxn ang="T53">
                          <a:pos x="T22" y="T23"/>
                        </a:cxn>
                        <a:cxn ang="T54">
                          <a:pos x="T24" y="T25"/>
                        </a:cxn>
                        <a:cxn ang="T55">
                          <a:pos x="T26" y="T27"/>
                        </a:cxn>
                        <a:cxn ang="T56">
                          <a:pos x="T28" y="T29"/>
                        </a:cxn>
                        <a:cxn ang="T57">
                          <a:pos x="T30" y="T31"/>
                        </a:cxn>
                        <a:cxn ang="T58">
                          <a:pos x="T32" y="T33"/>
                        </a:cxn>
                        <a:cxn ang="T59">
                          <a:pos x="T34" y="T35"/>
                        </a:cxn>
                        <a:cxn ang="T60">
                          <a:pos x="T36" y="T37"/>
                        </a:cxn>
                        <a:cxn ang="T61">
                          <a:pos x="T38" y="T39"/>
                        </a:cxn>
                        <a:cxn ang="T62">
                          <a:pos x="T40" y="T41"/>
                        </a:cxn>
                      </a:cxnLst>
                      <a:rect l="T63" t="T64" r="T65" b="T66"/>
                      <a:pathLst>
                        <a:path w="60" h="159">
                          <a:moveTo>
                            <a:pt x="0" y="0"/>
                          </a:moveTo>
                          <a:lnTo>
                            <a:pt x="2" y="4"/>
                          </a:lnTo>
                          <a:lnTo>
                            <a:pt x="7" y="14"/>
                          </a:lnTo>
                          <a:lnTo>
                            <a:pt x="15" y="28"/>
                          </a:lnTo>
                          <a:lnTo>
                            <a:pt x="24" y="46"/>
                          </a:lnTo>
                          <a:lnTo>
                            <a:pt x="33" y="68"/>
                          </a:lnTo>
                          <a:lnTo>
                            <a:pt x="44" y="90"/>
                          </a:lnTo>
                          <a:lnTo>
                            <a:pt x="53" y="113"/>
                          </a:lnTo>
                          <a:lnTo>
                            <a:pt x="60" y="135"/>
                          </a:lnTo>
                          <a:lnTo>
                            <a:pt x="59" y="136"/>
                          </a:lnTo>
                          <a:lnTo>
                            <a:pt x="54" y="138"/>
                          </a:lnTo>
                          <a:lnTo>
                            <a:pt x="48" y="142"/>
                          </a:lnTo>
                          <a:lnTo>
                            <a:pt x="40" y="145"/>
                          </a:lnTo>
                          <a:lnTo>
                            <a:pt x="32" y="150"/>
                          </a:lnTo>
                          <a:lnTo>
                            <a:pt x="23" y="153"/>
                          </a:lnTo>
                          <a:lnTo>
                            <a:pt x="15" y="157"/>
                          </a:lnTo>
                          <a:lnTo>
                            <a:pt x="7" y="159"/>
                          </a:lnTo>
                          <a:lnTo>
                            <a:pt x="8" y="144"/>
                          </a:lnTo>
                          <a:lnTo>
                            <a:pt x="10" y="105"/>
                          </a:lnTo>
                          <a:lnTo>
                            <a:pt x="9" y="53"/>
                          </a:lnTo>
                          <a:lnTo>
                            <a:pt x="0" y="0"/>
                          </a:lnTo>
                          <a:close/>
                        </a:path>
                      </a:pathLst>
                    </a:custGeom>
                    <a:solidFill>
                      <a:srgbClr val="AA991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6" name="Freeform 153"/>
                    <p:cNvSpPr>
                      <a:spLocks/>
                    </p:cNvSpPr>
                    <p:nvPr/>
                  </p:nvSpPr>
                  <p:spPr bwMode="auto">
                    <a:xfrm>
                      <a:off x="3007" y="1547"/>
                      <a:ext cx="149" cy="51"/>
                    </a:xfrm>
                    <a:custGeom>
                      <a:avLst/>
                      <a:gdLst>
                        <a:gd name="T0" fmla="*/ 1 w 297"/>
                        <a:gd name="T1" fmla="*/ 1 h 101"/>
                        <a:gd name="T2" fmla="*/ 1 w 297"/>
                        <a:gd name="T3" fmla="*/ 0 h 101"/>
                        <a:gd name="T4" fmla="*/ 1 w 297"/>
                        <a:gd name="T5" fmla="*/ 1 h 101"/>
                        <a:gd name="T6" fmla="*/ 1 w 297"/>
                        <a:gd name="T7" fmla="*/ 1 h 101"/>
                        <a:gd name="T8" fmla="*/ 1 w 297"/>
                        <a:gd name="T9" fmla="*/ 1 h 101"/>
                        <a:gd name="T10" fmla="*/ 1 w 297"/>
                        <a:gd name="T11" fmla="*/ 1 h 101"/>
                        <a:gd name="T12" fmla="*/ 1 w 297"/>
                        <a:gd name="T13" fmla="*/ 1 h 101"/>
                        <a:gd name="T14" fmla="*/ 1 w 297"/>
                        <a:gd name="T15" fmla="*/ 1 h 101"/>
                        <a:gd name="T16" fmla="*/ 1 w 297"/>
                        <a:gd name="T17" fmla="*/ 1 h 101"/>
                        <a:gd name="T18" fmla="*/ 0 w 297"/>
                        <a:gd name="T19" fmla="*/ 1 h 101"/>
                        <a:gd name="T20" fmla="*/ 1 w 297"/>
                        <a:gd name="T21" fmla="*/ 1 h 101"/>
                        <a:gd name="T22" fmla="*/ 1 w 297"/>
                        <a:gd name="T23" fmla="*/ 1 h 101"/>
                        <a:gd name="T24" fmla="*/ 1 w 297"/>
                        <a:gd name="T25" fmla="*/ 1 h 101"/>
                        <a:gd name="T26" fmla="*/ 1 w 297"/>
                        <a:gd name="T27" fmla="*/ 1 h 101"/>
                        <a:gd name="T28" fmla="*/ 1 w 297"/>
                        <a:gd name="T29" fmla="*/ 1 h 101"/>
                        <a:gd name="T30" fmla="*/ 1 w 297"/>
                        <a:gd name="T31" fmla="*/ 1 h 101"/>
                        <a:gd name="T32" fmla="*/ 1 w 297"/>
                        <a:gd name="T33" fmla="*/ 1 h 101"/>
                        <a:gd name="T34" fmla="*/ 1 w 297"/>
                        <a:gd name="T35" fmla="*/ 1 h 101"/>
                        <a:gd name="T36" fmla="*/ 1 w 297"/>
                        <a:gd name="T37" fmla="*/ 1 h 101"/>
                        <a:gd name="T38" fmla="*/ 1 w 297"/>
                        <a:gd name="T39" fmla="*/ 1 h 101"/>
                        <a:gd name="T40" fmla="*/ 1 w 297"/>
                        <a:gd name="T41" fmla="*/ 1 h 101"/>
                        <a:gd name="T42" fmla="*/ 1 w 297"/>
                        <a:gd name="T43" fmla="*/ 1 h 101"/>
                        <a:gd name="T44" fmla="*/ 1 w 297"/>
                        <a:gd name="T45" fmla="*/ 1 h 101"/>
                        <a:gd name="T46" fmla="*/ 1 w 297"/>
                        <a:gd name="T47" fmla="*/ 1 h 101"/>
                        <a:gd name="T48" fmla="*/ 1 w 297"/>
                        <a:gd name="T49" fmla="*/ 1 h 101"/>
                        <a:gd name="T50" fmla="*/ 1 w 297"/>
                        <a:gd name="T51" fmla="*/ 1 h 101"/>
                        <a:gd name="T52" fmla="*/ 1 w 297"/>
                        <a:gd name="T53" fmla="*/ 1 h 101"/>
                        <a:gd name="T54" fmla="*/ 1 w 297"/>
                        <a:gd name="T55" fmla="*/ 1 h 101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w 297"/>
                        <a:gd name="T85" fmla="*/ 0 h 101"/>
                        <a:gd name="T86" fmla="*/ 297 w 297"/>
                        <a:gd name="T87" fmla="*/ 101 h 101"/>
                      </a:gdLst>
                      <a:ahLst/>
                      <a:cxnLst>
                        <a:cxn ang="T56">
                          <a:pos x="T0" y="T1"/>
                        </a:cxn>
                        <a:cxn ang="T57">
                          <a:pos x="T2" y="T3"/>
                        </a:cxn>
                        <a:cxn ang="T58">
                          <a:pos x="T4" y="T5"/>
                        </a:cxn>
                        <a:cxn ang="T59">
                          <a:pos x="T6" y="T7"/>
                        </a:cxn>
                        <a:cxn ang="T60">
                          <a:pos x="T8" y="T9"/>
                        </a:cxn>
                        <a:cxn ang="T61">
                          <a:pos x="T10" y="T11"/>
                        </a:cxn>
                        <a:cxn ang="T62">
                          <a:pos x="T12" y="T13"/>
                        </a:cxn>
                        <a:cxn ang="T63">
                          <a:pos x="T14" y="T15"/>
                        </a:cxn>
                        <a:cxn ang="T64">
                          <a:pos x="T16" y="T17"/>
                        </a:cxn>
                        <a:cxn ang="T65">
                          <a:pos x="T18" y="T19"/>
                        </a:cxn>
                        <a:cxn ang="T66">
                          <a:pos x="T20" y="T21"/>
                        </a:cxn>
                        <a:cxn ang="T67">
                          <a:pos x="T22" y="T23"/>
                        </a:cxn>
                        <a:cxn ang="T68">
                          <a:pos x="T24" y="T25"/>
                        </a:cxn>
                        <a:cxn ang="T69">
                          <a:pos x="T26" y="T27"/>
                        </a:cxn>
                        <a:cxn ang="T70">
                          <a:pos x="T28" y="T29"/>
                        </a:cxn>
                        <a:cxn ang="T71">
                          <a:pos x="T30" y="T31"/>
                        </a:cxn>
                        <a:cxn ang="T72">
                          <a:pos x="T32" y="T33"/>
                        </a:cxn>
                        <a:cxn ang="T73">
                          <a:pos x="T34" y="T35"/>
                        </a:cxn>
                        <a:cxn ang="T74">
                          <a:pos x="T36" y="T37"/>
                        </a:cxn>
                        <a:cxn ang="T75">
                          <a:pos x="T38" y="T39"/>
                        </a:cxn>
                        <a:cxn ang="T76">
                          <a:pos x="T40" y="T41"/>
                        </a:cxn>
                        <a:cxn ang="T77">
                          <a:pos x="T42" y="T43"/>
                        </a:cxn>
                        <a:cxn ang="T78">
                          <a:pos x="T44" y="T45"/>
                        </a:cxn>
                        <a:cxn ang="T79">
                          <a:pos x="T46" y="T47"/>
                        </a:cxn>
                        <a:cxn ang="T80">
                          <a:pos x="T48" y="T49"/>
                        </a:cxn>
                        <a:cxn ang="T81">
                          <a:pos x="T50" y="T51"/>
                        </a:cxn>
                        <a:cxn ang="T82">
                          <a:pos x="T52" y="T53"/>
                        </a:cxn>
                        <a:cxn ang="T83">
                          <a:pos x="T54" y="T55"/>
                        </a:cxn>
                      </a:cxnLst>
                      <a:rect l="T84" t="T85" r="T86" b="T87"/>
                      <a:pathLst>
                        <a:path w="297" h="101">
                          <a:moveTo>
                            <a:pt x="199" y="7"/>
                          </a:moveTo>
                          <a:lnTo>
                            <a:pt x="169" y="0"/>
                          </a:lnTo>
                          <a:lnTo>
                            <a:pt x="162" y="1"/>
                          </a:lnTo>
                          <a:lnTo>
                            <a:pt x="143" y="3"/>
                          </a:lnTo>
                          <a:lnTo>
                            <a:pt x="116" y="8"/>
                          </a:lnTo>
                          <a:lnTo>
                            <a:pt x="85" y="13"/>
                          </a:lnTo>
                          <a:lnTo>
                            <a:pt x="54" y="18"/>
                          </a:lnTo>
                          <a:lnTo>
                            <a:pt x="26" y="24"/>
                          </a:lnTo>
                          <a:lnTo>
                            <a:pt x="8" y="30"/>
                          </a:lnTo>
                          <a:lnTo>
                            <a:pt x="0" y="35"/>
                          </a:lnTo>
                          <a:lnTo>
                            <a:pt x="2" y="38"/>
                          </a:lnTo>
                          <a:lnTo>
                            <a:pt x="9" y="41"/>
                          </a:lnTo>
                          <a:lnTo>
                            <a:pt x="21" y="46"/>
                          </a:lnTo>
                          <a:lnTo>
                            <a:pt x="36" y="51"/>
                          </a:lnTo>
                          <a:lnTo>
                            <a:pt x="53" y="56"/>
                          </a:lnTo>
                          <a:lnTo>
                            <a:pt x="74" y="61"/>
                          </a:lnTo>
                          <a:lnTo>
                            <a:pt x="97" y="67"/>
                          </a:lnTo>
                          <a:lnTo>
                            <a:pt x="121" y="73"/>
                          </a:lnTo>
                          <a:lnTo>
                            <a:pt x="146" y="77"/>
                          </a:lnTo>
                          <a:lnTo>
                            <a:pt x="172" y="83"/>
                          </a:lnTo>
                          <a:lnTo>
                            <a:pt x="196" y="88"/>
                          </a:lnTo>
                          <a:lnTo>
                            <a:pt x="220" y="91"/>
                          </a:lnTo>
                          <a:lnTo>
                            <a:pt x="243" y="96"/>
                          </a:lnTo>
                          <a:lnTo>
                            <a:pt x="264" y="98"/>
                          </a:lnTo>
                          <a:lnTo>
                            <a:pt x="282" y="100"/>
                          </a:lnTo>
                          <a:lnTo>
                            <a:pt x="297" y="101"/>
                          </a:lnTo>
                          <a:lnTo>
                            <a:pt x="177" y="37"/>
                          </a:lnTo>
                          <a:lnTo>
                            <a:pt x="199" y="7"/>
                          </a:lnTo>
                          <a:close/>
                        </a:path>
                      </a:pathLst>
                    </a:custGeom>
                    <a:solidFill>
                      <a:srgbClr val="E5E0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7" name="Freeform 154"/>
                    <p:cNvSpPr>
                      <a:spLocks/>
                    </p:cNvSpPr>
                    <p:nvPr/>
                  </p:nvSpPr>
                  <p:spPr bwMode="auto">
                    <a:xfrm>
                      <a:off x="3096" y="1550"/>
                      <a:ext cx="167" cy="48"/>
                    </a:xfrm>
                    <a:custGeom>
                      <a:avLst/>
                      <a:gdLst>
                        <a:gd name="T0" fmla="*/ 0 w 335"/>
                        <a:gd name="T1" fmla="*/ 1 h 94"/>
                        <a:gd name="T2" fmla="*/ 0 w 335"/>
                        <a:gd name="T3" fmla="*/ 1 h 94"/>
                        <a:gd name="T4" fmla="*/ 0 w 335"/>
                        <a:gd name="T5" fmla="*/ 1 h 94"/>
                        <a:gd name="T6" fmla="*/ 0 w 335"/>
                        <a:gd name="T7" fmla="*/ 1 h 94"/>
                        <a:gd name="T8" fmla="*/ 0 w 335"/>
                        <a:gd name="T9" fmla="*/ 1 h 94"/>
                        <a:gd name="T10" fmla="*/ 0 w 335"/>
                        <a:gd name="T11" fmla="*/ 1 h 94"/>
                        <a:gd name="T12" fmla="*/ 0 w 335"/>
                        <a:gd name="T13" fmla="*/ 1 h 94"/>
                        <a:gd name="T14" fmla="*/ 0 w 335"/>
                        <a:gd name="T15" fmla="*/ 1 h 94"/>
                        <a:gd name="T16" fmla="*/ 0 w 335"/>
                        <a:gd name="T17" fmla="*/ 1 h 94"/>
                        <a:gd name="T18" fmla="*/ 0 w 335"/>
                        <a:gd name="T19" fmla="*/ 1 h 94"/>
                        <a:gd name="T20" fmla="*/ 0 w 335"/>
                        <a:gd name="T21" fmla="*/ 1 h 94"/>
                        <a:gd name="T22" fmla="*/ 0 w 335"/>
                        <a:gd name="T23" fmla="*/ 1 h 94"/>
                        <a:gd name="T24" fmla="*/ 0 w 335"/>
                        <a:gd name="T25" fmla="*/ 1 h 94"/>
                        <a:gd name="T26" fmla="*/ 0 w 335"/>
                        <a:gd name="T27" fmla="*/ 1 h 94"/>
                        <a:gd name="T28" fmla="*/ 0 w 335"/>
                        <a:gd name="T29" fmla="*/ 1 h 94"/>
                        <a:gd name="T30" fmla="*/ 0 w 335"/>
                        <a:gd name="T31" fmla="*/ 1 h 94"/>
                        <a:gd name="T32" fmla="*/ 0 w 335"/>
                        <a:gd name="T33" fmla="*/ 1 h 94"/>
                        <a:gd name="T34" fmla="*/ 0 w 335"/>
                        <a:gd name="T35" fmla="*/ 1 h 94"/>
                        <a:gd name="T36" fmla="*/ 0 w 335"/>
                        <a:gd name="T37" fmla="*/ 1 h 94"/>
                        <a:gd name="T38" fmla="*/ 0 w 335"/>
                        <a:gd name="T39" fmla="*/ 0 h 94"/>
                        <a:gd name="T40" fmla="*/ 0 w 335"/>
                        <a:gd name="T41" fmla="*/ 1 h 94"/>
                        <a:gd name="T42" fmla="*/ 0 w 335"/>
                        <a:gd name="T43" fmla="*/ 1 h 94"/>
                        <a:gd name="T44" fmla="*/ 0 w 335"/>
                        <a:gd name="T45" fmla="*/ 1 h 94"/>
                        <a:gd name="T46" fmla="*/ 0 w 335"/>
                        <a:gd name="T47" fmla="*/ 1 h 94"/>
                        <a:gd name="T48" fmla="*/ 0 w 335"/>
                        <a:gd name="T49" fmla="*/ 1 h 94"/>
                        <a:gd name="T50" fmla="*/ 0 w 335"/>
                        <a:gd name="T51" fmla="*/ 1 h 94"/>
                        <a:gd name="T52" fmla="*/ 0 60000 65536"/>
                        <a:gd name="T53" fmla="*/ 0 60000 65536"/>
                        <a:gd name="T54" fmla="*/ 0 60000 65536"/>
                        <a:gd name="T55" fmla="*/ 0 60000 65536"/>
                        <a:gd name="T56" fmla="*/ 0 60000 65536"/>
                        <a:gd name="T57" fmla="*/ 0 60000 65536"/>
                        <a:gd name="T58" fmla="*/ 0 60000 65536"/>
                        <a:gd name="T59" fmla="*/ 0 60000 65536"/>
                        <a:gd name="T60" fmla="*/ 0 60000 65536"/>
                        <a:gd name="T61" fmla="*/ 0 60000 65536"/>
                        <a:gd name="T62" fmla="*/ 0 60000 65536"/>
                        <a:gd name="T63" fmla="*/ 0 60000 65536"/>
                        <a:gd name="T64" fmla="*/ 0 60000 65536"/>
                        <a:gd name="T65" fmla="*/ 0 60000 65536"/>
                        <a:gd name="T66" fmla="*/ 0 60000 65536"/>
                        <a:gd name="T67" fmla="*/ 0 60000 65536"/>
                        <a:gd name="T68" fmla="*/ 0 60000 65536"/>
                        <a:gd name="T69" fmla="*/ 0 60000 65536"/>
                        <a:gd name="T70" fmla="*/ 0 60000 65536"/>
                        <a:gd name="T71" fmla="*/ 0 60000 65536"/>
                        <a:gd name="T72" fmla="*/ 0 60000 65536"/>
                        <a:gd name="T73" fmla="*/ 0 60000 65536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w 335"/>
                        <a:gd name="T79" fmla="*/ 0 h 94"/>
                        <a:gd name="T80" fmla="*/ 335 w 335"/>
                        <a:gd name="T81" fmla="*/ 94 h 94"/>
                      </a:gdLst>
                      <a:ahLst/>
                      <a:cxnLst>
                        <a:cxn ang="T52">
                          <a:pos x="T0" y="T1"/>
                        </a:cxn>
                        <a:cxn ang="T53">
                          <a:pos x="T2" y="T3"/>
                        </a:cxn>
                        <a:cxn ang="T54">
                          <a:pos x="T4" y="T5"/>
                        </a:cxn>
                        <a:cxn ang="T55">
                          <a:pos x="T6" y="T7"/>
                        </a:cxn>
                        <a:cxn ang="T56">
                          <a:pos x="T8" y="T9"/>
                        </a:cxn>
                        <a:cxn ang="T57">
                          <a:pos x="T10" y="T11"/>
                        </a:cxn>
                        <a:cxn ang="T58">
                          <a:pos x="T12" y="T13"/>
                        </a:cxn>
                        <a:cxn ang="T59">
                          <a:pos x="T14" y="T15"/>
                        </a:cxn>
                        <a:cxn ang="T60">
                          <a:pos x="T16" y="T17"/>
                        </a:cxn>
                        <a:cxn ang="T61">
                          <a:pos x="T18" y="T19"/>
                        </a:cxn>
                        <a:cxn ang="T62">
                          <a:pos x="T20" y="T21"/>
                        </a:cxn>
                        <a:cxn ang="T63">
                          <a:pos x="T22" y="T23"/>
                        </a:cxn>
                        <a:cxn ang="T64">
                          <a:pos x="T24" y="T25"/>
                        </a:cxn>
                        <a:cxn ang="T65">
                          <a:pos x="T26" y="T27"/>
                        </a:cxn>
                        <a:cxn ang="T66">
                          <a:pos x="T28" y="T29"/>
                        </a:cxn>
                        <a:cxn ang="T67">
                          <a:pos x="T30" y="T31"/>
                        </a:cxn>
                        <a:cxn ang="T68">
                          <a:pos x="T32" y="T33"/>
                        </a:cxn>
                        <a:cxn ang="T69">
                          <a:pos x="T34" y="T35"/>
                        </a:cxn>
                        <a:cxn ang="T70">
                          <a:pos x="T36" y="T37"/>
                        </a:cxn>
                        <a:cxn ang="T71">
                          <a:pos x="T38" y="T39"/>
                        </a:cxn>
                        <a:cxn ang="T72">
                          <a:pos x="T40" y="T41"/>
                        </a:cxn>
                        <a:cxn ang="T73">
                          <a:pos x="T42" y="T43"/>
                        </a:cxn>
                        <a:cxn ang="T74">
                          <a:pos x="T44" y="T45"/>
                        </a:cxn>
                        <a:cxn ang="T75">
                          <a:pos x="T46" y="T47"/>
                        </a:cxn>
                        <a:cxn ang="T76">
                          <a:pos x="T48" y="T49"/>
                        </a:cxn>
                        <a:cxn ang="T77">
                          <a:pos x="T50" y="T51"/>
                        </a:cxn>
                      </a:cxnLst>
                      <a:rect l="T78" t="T79" r="T80" b="T81"/>
                      <a:pathLst>
                        <a:path w="335" h="94">
                          <a:moveTo>
                            <a:pt x="129" y="94"/>
                          </a:moveTo>
                          <a:lnTo>
                            <a:pt x="142" y="93"/>
                          </a:lnTo>
                          <a:lnTo>
                            <a:pt x="157" y="91"/>
                          </a:lnTo>
                          <a:lnTo>
                            <a:pt x="172" y="86"/>
                          </a:lnTo>
                          <a:lnTo>
                            <a:pt x="188" y="82"/>
                          </a:lnTo>
                          <a:lnTo>
                            <a:pt x="205" y="76"/>
                          </a:lnTo>
                          <a:lnTo>
                            <a:pt x="223" y="70"/>
                          </a:lnTo>
                          <a:lnTo>
                            <a:pt x="240" y="63"/>
                          </a:lnTo>
                          <a:lnTo>
                            <a:pt x="256" y="56"/>
                          </a:lnTo>
                          <a:lnTo>
                            <a:pt x="272" y="49"/>
                          </a:lnTo>
                          <a:lnTo>
                            <a:pt x="286" y="44"/>
                          </a:lnTo>
                          <a:lnTo>
                            <a:pt x="300" y="37"/>
                          </a:lnTo>
                          <a:lnTo>
                            <a:pt x="311" y="32"/>
                          </a:lnTo>
                          <a:lnTo>
                            <a:pt x="321" y="28"/>
                          </a:lnTo>
                          <a:lnTo>
                            <a:pt x="329" y="24"/>
                          </a:lnTo>
                          <a:lnTo>
                            <a:pt x="333" y="22"/>
                          </a:lnTo>
                          <a:lnTo>
                            <a:pt x="335" y="21"/>
                          </a:lnTo>
                          <a:lnTo>
                            <a:pt x="267" y="25"/>
                          </a:lnTo>
                          <a:lnTo>
                            <a:pt x="210" y="46"/>
                          </a:lnTo>
                          <a:lnTo>
                            <a:pt x="22" y="0"/>
                          </a:lnTo>
                          <a:lnTo>
                            <a:pt x="0" y="30"/>
                          </a:lnTo>
                          <a:lnTo>
                            <a:pt x="120" y="94"/>
                          </a:lnTo>
                          <a:lnTo>
                            <a:pt x="123" y="94"/>
                          </a:lnTo>
                          <a:lnTo>
                            <a:pt x="125" y="94"/>
                          </a:lnTo>
                          <a:lnTo>
                            <a:pt x="127" y="94"/>
                          </a:lnTo>
                          <a:lnTo>
                            <a:pt x="129" y="94"/>
                          </a:lnTo>
                          <a:close/>
                        </a:path>
                      </a:pathLst>
                    </a:custGeom>
                    <a:solidFill>
                      <a:srgbClr val="AA9911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8" name="Freeform 155"/>
                    <p:cNvSpPr>
                      <a:spLocks/>
                    </p:cNvSpPr>
                    <p:nvPr/>
                  </p:nvSpPr>
                  <p:spPr bwMode="auto">
                    <a:xfrm>
                      <a:off x="2993" y="1567"/>
                      <a:ext cx="139" cy="41"/>
                    </a:xfrm>
                    <a:custGeom>
                      <a:avLst/>
                      <a:gdLst>
                        <a:gd name="T0" fmla="*/ 0 w 279"/>
                        <a:gd name="T1" fmla="*/ 0 h 83"/>
                        <a:gd name="T2" fmla="*/ 0 w 279"/>
                        <a:gd name="T3" fmla="*/ 0 h 83"/>
                        <a:gd name="T4" fmla="*/ 0 w 279"/>
                        <a:gd name="T5" fmla="*/ 0 h 83"/>
                        <a:gd name="T6" fmla="*/ 0 w 279"/>
                        <a:gd name="T7" fmla="*/ 0 h 83"/>
                        <a:gd name="T8" fmla="*/ 0 w 279"/>
                        <a:gd name="T9" fmla="*/ 0 h 83"/>
                        <a:gd name="T10" fmla="*/ 0 w 279"/>
                        <a:gd name="T11" fmla="*/ 0 h 83"/>
                        <a:gd name="T12" fmla="*/ 0 w 279"/>
                        <a:gd name="T13" fmla="*/ 0 h 83"/>
                        <a:gd name="T14" fmla="*/ 0 w 279"/>
                        <a:gd name="T15" fmla="*/ 0 h 83"/>
                        <a:gd name="T16" fmla="*/ 0 w 279"/>
                        <a:gd name="T17" fmla="*/ 0 h 83"/>
                        <a:gd name="T18" fmla="*/ 0 w 279"/>
                        <a:gd name="T19" fmla="*/ 0 h 83"/>
                        <a:gd name="T20" fmla="*/ 0 w 279"/>
                        <a:gd name="T21" fmla="*/ 0 h 83"/>
                        <a:gd name="T22" fmla="*/ 0 w 279"/>
                        <a:gd name="T23" fmla="*/ 0 h 83"/>
                        <a:gd name="T24" fmla="*/ 0 w 279"/>
                        <a:gd name="T25" fmla="*/ 0 h 83"/>
                        <a:gd name="T26" fmla="*/ 0 w 279"/>
                        <a:gd name="T27" fmla="*/ 0 h 83"/>
                        <a:gd name="T28" fmla="*/ 0 w 279"/>
                        <a:gd name="T29" fmla="*/ 0 h 83"/>
                        <a:gd name="T30" fmla="*/ 0 w 279"/>
                        <a:gd name="T31" fmla="*/ 0 h 83"/>
                        <a:gd name="T32" fmla="*/ 0 w 279"/>
                        <a:gd name="T33" fmla="*/ 0 h 83"/>
                        <a:gd name="T34" fmla="*/ 0 w 279"/>
                        <a:gd name="T35" fmla="*/ 0 h 83"/>
                        <a:gd name="T36" fmla="*/ 0 w 279"/>
                        <a:gd name="T37" fmla="*/ 0 h 83"/>
                        <a:gd name="T38" fmla="*/ 0 w 279"/>
                        <a:gd name="T39" fmla="*/ 0 h 83"/>
                        <a:gd name="T40" fmla="*/ 0 w 279"/>
                        <a:gd name="T41" fmla="*/ 0 h 83"/>
                        <a:gd name="T42" fmla="*/ 0 w 279"/>
                        <a:gd name="T43" fmla="*/ 0 h 83"/>
                        <a:gd name="T44" fmla="*/ 0 w 279"/>
                        <a:gd name="T45" fmla="*/ 0 h 83"/>
                        <a:gd name="T46" fmla="*/ 0 w 279"/>
                        <a:gd name="T47" fmla="*/ 0 h 83"/>
                        <a:gd name="T48" fmla="*/ 0 w 279"/>
                        <a:gd name="T49" fmla="*/ 0 h 83"/>
                        <a:gd name="T50" fmla="*/ 0 w 279"/>
                        <a:gd name="T51" fmla="*/ 0 h 83"/>
                        <a:gd name="T52" fmla="*/ 0 w 279"/>
                        <a:gd name="T53" fmla="*/ 0 h 83"/>
                        <a:gd name="T54" fmla="*/ 0 w 279"/>
                        <a:gd name="T55" fmla="*/ 0 h 83"/>
                        <a:gd name="T56" fmla="*/ 0 w 279"/>
                        <a:gd name="T57" fmla="*/ 0 h 83"/>
                        <a:gd name="T58" fmla="*/ 0 w 279"/>
                        <a:gd name="T59" fmla="*/ 0 h 83"/>
                        <a:gd name="T60" fmla="*/ 0 w 279"/>
                        <a:gd name="T61" fmla="*/ 0 h 83"/>
                        <a:gd name="T62" fmla="*/ 0 w 279"/>
                        <a:gd name="T63" fmla="*/ 0 h 83"/>
                        <a:gd name="T64" fmla="*/ 0 w 279"/>
                        <a:gd name="T65" fmla="*/ 0 h 83"/>
                        <a:gd name="T66" fmla="*/ 0 w 279"/>
                        <a:gd name="T67" fmla="*/ 0 h 83"/>
                        <a:gd name="T68" fmla="*/ 0 w 279"/>
                        <a:gd name="T69" fmla="*/ 0 h 83"/>
                        <a:gd name="T70" fmla="*/ 0 w 279"/>
                        <a:gd name="T71" fmla="*/ 0 h 83"/>
                        <a:gd name="T72" fmla="*/ 0 w 279"/>
                        <a:gd name="T73" fmla="*/ 0 h 83"/>
                        <a:gd name="T74" fmla="*/ 0 60000 65536"/>
                        <a:gd name="T75" fmla="*/ 0 60000 65536"/>
                        <a:gd name="T76" fmla="*/ 0 60000 65536"/>
                        <a:gd name="T77" fmla="*/ 0 60000 65536"/>
                        <a:gd name="T78" fmla="*/ 0 60000 65536"/>
                        <a:gd name="T79" fmla="*/ 0 60000 65536"/>
                        <a:gd name="T80" fmla="*/ 0 60000 65536"/>
                        <a:gd name="T81" fmla="*/ 0 60000 65536"/>
                        <a:gd name="T82" fmla="*/ 0 60000 65536"/>
                        <a:gd name="T83" fmla="*/ 0 60000 65536"/>
                        <a:gd name="T84" fmla="*/ 0 60000 65536"/>
                        <a:gd name="T85" fmla="*/ 0 60000 65536"/>
                        <a:gd name="T86" fmla="*/ 0 60000 65536"/>
                        <a:gd name="T87" fmla="*/ 0 60000 65536"/>
                        <a:gd name="T88" fmla="*/ 0 60000 65536"/>
                        <a:gd name="T89" fmla="*/ 0 60000 65536"/>
                        <a:gd name="T90" fmla="*/ 0 60000 65536"/>
                        <a:gd name="T91" fmla="*/ 0 60000 65536"/>
                        <a:gd name="T92" fmla="*/ 0 60000 65536"/>
                        <a:gd name="T93" fmla="*/ 0 60000 65536"/>
                        <a:gd name="T94" fmla="*/ 0 60000 65536"/>
                        <a:gd name="T95" fmla="*/ 0 60000 65536"/>
                        <a:gd name="T96" fmla="*/ 0 60000 65536"/>
                        <a:gd name="T97" fmla="*/ 0 60000 65536"/>
                        <a:gd name="T98" fmla="*/ 0 60000 65536"/>
                        <a:gd name="T99" fmla="*/ 0 60000 65536"/>
                        <a:gd name="T100" fmla="*/ 0 60000 65536"/>
                        <a:gd name="T101" fmla="*/ 0 60000 65536"/>
                        <a:gd name="T102" fmla="*/ 0 60000 65536"/>
                        <a:gd name="T103" fmla="*/ 0 60000 65536"/>
                        <a:gd name="T104" fmla="*/ 0 60000 65536"/>
                        <a:gd name="T105" fmla="*/ 0 60000 65536"/>
                        <a:gd name="T106" fmla="*/ 0 60000 65536"/>
                        <a:gd name="T107" fmla="*/ 0 60000 65536"/>
                        <a:gd name="T108" fmla="*/ 0 60000 65536"/>
                        <a:gd name="T109" fmla="*/ 0 60000 65536"/>
                        <a:gd name="T110" fmla="*/ 0 60000 65536"/>
                        <a:gd name="T111" fmla="*/ 0 w 279"/>
                        <a:gd name="T112" fmla="*/ 0 h 83"/>
                        <a:gd name="T113" fmla="*/ 279 w 279"/>
                        <a:gd name="T114" fmla="*/ 83 h 83"/>
                      </a:gdLst>
                      <a:ahLst/>
                      <a:cxnLst>
                        <a:cxn ang="T74">
                          <a:pos x="T0" y="T1"/>
                        </a:cxn>
                        <a:cxn ang="T75">
                          <a:pos x="T2" y="T3"/>
                        </a:cxn>
                        <a:cxn ang="T76">
                          <a:pos x="T4" y="T5"/>
                        </a:cxn>
                        <a:cxn ang="T77">
                          <a:pos x="T6" y="T7"/>
                        </a:cxn>
                        <a:cxn ang="T78">
                          <a:pos x="T8" y="T9"/>
                        </a:cxn>
                        <a:cxn ang="T79">
                          <a:pos x="T10" y="T11"/>
                        </a:cxn>
                        <a:cxn ang="T80">
                          <a:pos x="T12" y="T13"/>
                        </a:cxn>
                        <a:cxn ang="T81">
                          <a:pos x="T14" y="T15"/>
                        </a:cxn>
                        <a:cxn ang="T82">
                          <a:pos x="T16" y="T17"/>
                        </a:cxn>
                        <a:cxn ang="T83">
                          <a:pos x="T18" y="T19"/>
                        </a:cxn>
                        <a:cxn ang="T84">
                          <a:pos x="T20" y="T21"/>
                        </a:cxn>
                        <a:cxn ang="T85">
                          <a:pos x="T22" y="T23"/>
                        </a:cxn>
                        <a:cxn ang="T86">
                          <a:pos x="T24" y="T25"/>
                        </a:cxn>
                        <a:cxn ang="T87">
                          <a:pos x="T26" y="T27"/>
                        </a:cxn>
                        <a:cxn ang="T88">
                          <a:pos x="T28" y="T29"/>
                        </a:cxn>
                        <a:cxn ang="T89">
                          <a:pos x="T30" y="T31"/>
                        </a:cxn>
                        <a:cxn ang="T90">
                          <a:pos x="T32" y="T33"/>
                        </a:cxn>
                        <a:cxn ang="T91">
                          <a:pos x="T34" y="T35"/>
                        </a:cxn>
                        <a:cxn ang="T92">
                          <a:pos x="T36" y="T37"/>
                        </a:cxn>
                        <a:cxn ang="T93">
                          <a:pos x="T38" y="T39"/>
                        </a:cxn>
                        <a:cxn ang="T94">
                          <a:pos x="T40" y="T41"/>
                        </a:cxn>
                        <a:cxn ang="T95">
                          <a:pos x="T42" y="T43"/>
                        </a:cxn>
                        <a:cxn ang="T96">
                          <a:pos x="T44" y="T45"/>
                        </a:cxn>
                        <a:cxn ang="T97">
                          <a:pos x="T46" y="T47"/>
                        </a:cxn>
                        <a:cxn ang="T98">
                          <a:pos x="T48" y="T49"/>
                        </a:cxn>
                        <a:cxn ang="T99">
                          <a:pos x="T50" y="T51"/>
                        </a:cxn>
                        <a:cxn ang="T100">
                          <a:pos x="T52" y="T53"/>
                        </a:cxn>
                        <a:cxn ang="T101">
                          <a:pos x="T54" y="T55"/>
                        </a:cxn>
                        <a:cxn ang="T102">
                          <a:pos x="T56" y="T57"/>
                        </a:cxn>
                        <a:cxn ang="T103">
                          <a:pos x="T58" y="T59"/>
                        </a:cxn>
                        <a:cxn ang="T104">
                          <a:pos x="T60" y="T61"/>
                        </a:cxn>
                        <a:cxn ang="T105">
                          <a:pos x="T62" y="T63"/>
                        </a:cxn>
                        <a:cxn ang="T106">
                          <a:pos x="T64" y="T65"/>
                        </a:cxn>
                        <a:cxn ang="T107">
                          <a:pos x="T66" y="T67"/>
                        </a:cxn>
                        <a:cxn ang="T108">
                          <a:pos x="T68" y="T69"/>
                        </a:cxn>
                        <a:cxn ang="T109">
                          <a:pos x="T70" y="T71"/>
                        </a:cxn>
                        <a:cxn ang="T110">
                          <a:pos x="T72" y="T73"/>
                        </a:cxn>
                      </a:cxnLst>
                      <a:rect l="T111" t="T112" r="T113" b="T114"/>
                      <a:pathLst>
                        <a:path w="279" h="83">
                          <a:moveTo>
                            <a:pt x="2" y="0"/>
                          </a:moveTo>
                          <a:lnTo>
                            <a:pt x="1" y="1"/>
                          </a:lnTo>
                          <a:lnTo>
                            <a:pt x="0" y="6"/>
                          </a:lnTo>
                          <a:lnTo>
                            <a:pt x="1" y="11"/>
                          </a:lnTo>
                          <a:lnTo>
                            <a:pt x="7" y="15"/>
                          </a:lnTo>
                          <a:lnTo>
                            <a:pt x="22" y="22"/>
                          </a:lnTo>
                          <a:lnTo>
                            <a:pt x="38" y="29"/>
                          </a:lnTo>
                          <a:lnTo>
                            <a:pt x="55" y="36"/>
                          </a:lnTo>
                          <a:lnTo>
                            <a:pt x="74" y="43"/>
                          </a:lnTo>
                          <a:lnTo>
                            <a:pt x="92" y="50"/>
                          </a:lnTo>
                          <a:lnTo>
                            <a:pt x="112" y="55"/>
                          </a:lnTo>
                          <a:lnTo>
                            <a:pt x="130" y="61"/>
                          </a:lnTo>
                          <a:lnTo>
                            <a:pt x="150" y="67"/>
                          </a:lnTo>
                          <a:lnTo>
                            <a:pt x="168" y="72"/>
                          </a:lnTo>
                          <a:lnTo>
                            <a:pt x="187" y="75"/>
                          </a:lnTo>
                          <a:lnTo>
                            <a:pt x="204" y="79"/>
                          </a:lnTo>
                          <a:lnTo>
                            <a:pt x="221" y="81"/>
                          </a:lnTo>
                          <a:lnTo>
                            <a:pt x="238" y="83"/>
                          </a:lnTo>
                          <a:lnTo>
                            <a:pt x="252" y="83"/>
                          </a:lnTo>
                          <a:lnTo>
                            <a:pt x="266" y="83"/>
                          </a:lnTo>
                          <a:lnTo>
                            <a:pt x="279" y="82"/>
                          </a:lnTo>
                          <a:lnTo>
                            <a:pt x="276" y="81"/>
                          </a:lnTo>
                          <a:lnTo>
                            <a:pt x="267" y="80"/>
                          </a:lnTo>
                          <a:lnTo>
                            <a:pt x="255" y="77"/>
                          </a:lnTo>
                          <a:lnTo>
                            <a:pt x="238" y="73"/>
                          </a:lnTo>
                          <a:lnTo>
                            <a:pt x="218" y="69"/>
                          </a:lnTo>
                          <a:lnTo>
                            <a:pt x="195" y="64"/>
                          </a:lnTo>
                          <a:lnTo>
                            <a:pt x="172" y="58"/>
                          </a:lnTo>
                          <a:lnTo>
                            <a:pt x="147" y="52"/>
                          </a:lnTo>
                          <a:lnTo>
                            <a:pt x="121" y="45"/>
                          </a:lnTo>
                          <a:lnTo>
                            <a:pt x="97" y="38"/>
                          </a:lnTo>
                          <a:lnTo>
                            <a:pt x="73" y="32"/>
                          </a:lnTo>
                          <a:lnTo>
                            <a:pt x="52" y="26"/>
                          </a:lnTo>
                          <a:lnTo>
                            <a:pt x="34" y="19"/>
                          </a:lnTo>
                          <a:lnTo>
                            <a:pt x="19" y="12"/>
                          </a:lnTo>
                          <a:lnTo>
                            <a:pt x="8" y="6"/>
                          </a:lnTo>
                          <a:lnTo>
                            <a:pt x="2" y="0"/>
                          </a:lnTo>
                          <a:close/>
                        </a:path>
                      </a:pathLst>
                    </a:custGeom>
                    <a:solidFill>
                      <a:srgbClr val="E5E0BA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  <p:sp>
                  <p:nvSpPr>
                    <p:cNvPr id="8329" name="Freeform 156"/>
                    <p:cNvSpPr>
                      <a:spLocks/>
                    </p:cNvSpPr>
                    <p:nvPr/>
                  </p:nvSpPr>
                  <p:spPr bwMode="auto">
                    <a:xfrm>
                      <a:off x="3160" y="1177"/>
                      <a:ext cx="19" cy="17"/>
                    </a:xfrm>
                    <a:custGeom>
                      <a:avLst/>
                      <a:gdLst>
                        <a:gd name="T0" fmla="*/ 0 w 39"/>
                        <a:gd name="T1" fmla="*/ 0 h 36"/>
                        <a:gd name="T2" fmla="*/ 0 w 39"/>
                        <a:gd name="T3" fmla="*/ 0 h 36"/>
                        <a:gd name="T4" fmla="*/ 0 w 39"/>
                        <a:gd name="T5" fmla="*/ 0 h 36"/>
                        <a:gd name="T6" fmla="*/ 0 w 39"/>
                        <a:gd name="T7" fmla="*/ 0 h 36"/>
                        <a:gd name="T8" fmla="*/ 0 w 39"/>
                        <a:gd name="T9" fmla="*/ 0 h 36"/>
                        <a:gd name="T10" fmla="*/ 0 w 39"/>
                        <a:gd name="T11" fmla="*/ 0 h 36"/>
                        <a:gd name="T12" fmla="*/ 0 w 39"/>
                        <a:gd name="T13" fmla="*/ 0 h 36"/>
                        <a:gd name="T14" fmla="*/ 0 w 39"/>
                        <a:gd name="T15" fmla="*/ 0 h 36"/>
                        <a:gd name="T16" fmla="*/ 0 w 39"/>
                        <a:gd name="T17" fmla="*/ 0 h 36"/>
                        <a:gd name="T18" fmla="*/ 0 w 39"/>
                        <a:gd name="T19" fmla="*/ 0 h 36"/>
                        <a:gd name="T20" fmla="*/ 0 w 39"/>
                        <a:gd name="T21" fmla="*/ 0 h 36"/>
                        <a:gd name="T22" fmla="*/ 0 w 39"/>
                        <a:gd name="T23" fmla="*/ 0 h 36"/>
                        <a:gd name="T24" fmla="*/ 0 w 39"/>
                        <a:gd name="T25" fmla="*/ 0 h 36"/>
                        <a:gd name="T26" fmla="*/ 0 w 39"/>
                        <a:gd name="T27" fmla="*/ 0 h 36"/>
                        <a:gd name="T28" fmla="*/ 0 w 39"/>
                        <a:gd name="T29" fmla="*/ 0 h 36"/>
                        <a:gd name="T30" fmla="*/ 0 w 39"/>
                        <a:gd name="T31" fmla="*/ 0 h 36"/>
                        <a:gd name="T32" fmla="*/ 0 w 39"/>
                        <a:gd name="T33" fmla="*/ 0 h 36"/>
                        <a:gd name="T34" fmla="*/ 0 60000 65536"/>
                        <a:gd name="T35" fmla="*/ 0 60000 65536"/>
                        <a:gd name="T36" fmla="*/ 0 60000 65536"/>
                        <a:gd name="T37" fmla="*/ 0 60000 65536"/>
                        <a:gd name="T38" fmla="*/ 0 60000 65536"/>
                        <a:gd name="T39" fmla="*/ 0 60000 65536"/>
                        <a:gd name="T40" fmla="*/ 0 60000 65536"/>
                        <a:gd name="T41" fmla="*/ 0 60000 65536"/>
                        <a:gd name="T42" fmla="*/ 0 60000 65536"/>
                        <a:gd name="T43" fmla="*/ 0 60000 65536"/>
                        <a:gd name="T44" fmla="*/ 0 60000 65536"/>
                        <a:gd name="T45" fmla="*/ 0 60000 65536"/>
                        <a:gd name="T46" fmla="*/ 0 60000 65536"/>
                        <a:gd name="T47" fmla="*/ 0 60000 65536"/>
                        <a:gd name="T48" fmla="*/ 0 60000 65536"/>
                        <a:gd name="T49" fmla="*/ 0 60000 65536"/>
                        <a:gd name="T50" fmla="*/ 0 60000 65536"/>
                        <a:gd name="T51" fmla="*/ 0 w 39"/>
                        <a:gd name="T52" fmla="*/ 0 h 36"/>
                        <a:gd name="T53" fmla="*/ 39 w 39"/>
                        <a:gd name="T54" fmla="*/ 36 h 36"/>
                      </a:gdLst>
                      <a:ahLst/>
                      <a:cxnLst>
                        <a:cxn ang="T34">
                          <a:pos x="T0" y="T1"/>
                        </a:cxn>
                        <a:cxn ang="T35">
                          <a:pos x="T2" y="T3"/>
                        </a:cxn>
                        <a:cxn ang="T36">
                          <a:pos x="T4" y="T5"/>
                        </a:cxn>
                        <a:cxn ang="T37">
                          <a:pos x="T6" y="T7"/>
                        </a:cxn>
                        <a:cxn ang="T38">
                          <a:pos x="T8" y="T9"/>
                        </a:cxn>
                        <a:cxn ang="T39">
                          <a:pos x="T10" y="T11"/>
                        </a:cxn>
                        <a:cxn ang="T40">
                          <a:pos x="T12" y="T13"/>
                        </a:cxn>
                        <a:cxn ang="T41">
                          <a:pos x="T14" y="T15"/>
                        </a:cxn>
                        <a:cxn ang="T42">
                          <a:pos x="T16" y="T17"/>
                        </a:cxn>
                        <a:cxn ang="T43">
                          <a:pos x="T18" y="T19"/>
                        </a:cxn>
                        <a:cxn ang="T44">
                          <a:pos x="T20" y="T21"/>
                        </a:cxn>
                        <a:cxn ang="T45">
                          <a:pos x="T22" y="T23"/>
                        </a:cxn>
                        <a:cxn ang="T46">
                          <a:pos x="T24" y="T25"/>
                        </a:cxn>
                        <a:cxn ang="T47">
                          <a:pos x="T26" y="T27"/>
                        </a:cxn>
                        <a:cxn ang="T48">
                          <a:pos x="T28" y="T29"/>
                        </a:cxn>
                        <a:cxn ang="T49">
                          <a:pos x="T30" y="T31"/>
                        </a:cxn>
                        <a:cxn ang="T50">
                          <a:pos x="T32" y="T33"/>
                        </a:cxn>
                      </a:cxnLst>
                      <a:rect l="T51" t="T52" r="T53" b="T54"/>
                      <a:pathLst>
                        <a:path w="39" h="36">
                          <a:moveTo>
                            <a:pt x="20" y="36"/>
                          </a:moveTo>
                          <a:lnTo>
                            <a:pt x="27" y="35"/>
                          </a:lnTo>
                          <a:lnTo>
                            <a:pt x="34" y="30"/>
                          </a:lnTo>
                          <a:lnTo>
                            <a:pt x="38" y="26"/>
                          </a:lnTo>
                          <a:lnTo>
                            <a:pt x="39" y="19"/>
                          </a:lnTo>
                          <a:lnTo>
                            <a:pt x="38" y="12"/>
                          </a:lnTo>
                          <a:lnTo>
                            <a:pt x="34" y="6"/>
                          </a:lnTo>
                          <a:lnTo>
                            <a:pt x="27" y="1"/>
                          </a:lnTo>
                          <a:lnTo>
                            <a:pt x="20" y="0"/>
                          </a:lnTo>
                          <a:lnTo>
                            <a:pt x="12" y="1"/>
                          </a:lnTo>
                          <a:lnTo>
                            <a:pt x="6" y="6"/>
                          </a:lnTo>
                          <a:lnTo>
                            <a:pt x="1" y="12"/>
                          </a:lnTo>
                          <a:lnTo>
                            <a:pt x="0" y="19"/>
                          </a:lnTo>
                          <a:lnTo>
                            <a:pt x="1" y="26"/>
                          </a:lnTo>
                          <a:lnTo>
                            <a:pt x="6" y="30"/>
                          </a:lnTo>
                          <a:lnTo>
                            <a:pt x="12" y="35"/>
                          </a:lnTo>
                          <a:lnTo>
                            <a:pt x="20" y="36"/>
                          </a:lnTo>
                          <a:close/>
                        </a:path>
                      </a:pathLst>
                    </a:custGeom>
                    <a:solidFill>
                      <a:srgbClr val="FFFFFF"/>
                    </a:solidFill>
                    <a:ln>
                      <a:noFill/>
                    </a:ln>
                    <a:extLst>
                      <a:ext uri="{91240B29-F687-4F45-9708-019B960494DF}">
                        <a14:hiddenLine xmlns:a14="http://schemas.microsoft.com/office/drawing/2010/main" w="9525">
                          <a:solidFill>
                            <a:srgbClr val="000000"/>
                          </a:solidFill>
                          <a:round/>
                          <a:headEnd/>
                          <a:tailEnd/>
                        </a14:hiddenLine>
                      </a:ext>
                    </a:extLst>
                  </p:spPr>
                  <p:txBody>
                    <a:bodyPr/>
                    <a:lstStyle/>
                    <a:p>
                      <a:endParaRPr lang="en-US"/>
                    </a:p>
                  </p:txBody>
                </p:sp>
              </p:grpSp>
            </p:grpSp>
          </p:grpSp>
          <p:grpSp>
            <p:nvGrpSpPr>
              <p:cNvPr id="8206" name="Group 288"/>
              <p:cNvGrpSpPr>
                <a:grpSpLocks/>
              </p:cNvGrpSpPr>
              <p:nvPr/>
            </p:nvGrpSpPr>
            <p:grpSpPr bwMode="auto">
              <a:xfrm>
                <a:off x="4242039" y="1742705"/>
                <a:ext cx="1119568" cy="583253"/>
                <a:chOff x="771" y="1763"/>
                <a:chExt cx="831" cy="433"/>
              </a:xfrm>
            </p:grpSpPr>
            <p:sp>
              <p:nvSpPr>
                <p:cNvPr id="8210" name="Freeform 289"/>
                <p:cNvSpPr>
                  <a:spLocks/>
                </p:cNvSpPr>
                <p:nvPr/>
              </p:nvSpPr>
              <p:spPr bwMode="auto">
                <a:xfrm>
                  <a:off x="1390" y="1812"/>
                  <a:ext cx="212" cy="126"/>
                </a:xfrm>
                <a:custGeom>
                  <a:avLst/>
                  <a:gdLst>
                    <a:gd name="T0" fmla="*/ 146 w 215"/>
                    <a:gd name="T1" fmla="*/ 2 h 154"/>
                    <a:gd name="T2" fmla="*/ 141 w 215"/>
                    <a:gd name="T3" fmla="*/ 2 h 154"/>
                    <a:gd name="T4" fmla="*/ 163 w 215"/>
                    <a:gd name="T5" fmla="*/ 2 h 154"/>
                    <a:gd name="T6" fmla="*/ 162 w 215"/>
                    <a:gd name="T7" fmla="*/ 2 h 154"/>
                    <a:gd name="T8" fmla="*/ 157 w 215"/>
                    <a:gd name="T9" fmla="*/ 2 h 154"/>
                    <a:gd name="T10" fmla="*/ 26 w 215"/>
                    <a:gd name="T11" fmla="*/ 2 h 154"/>
                    <a:gd name="T12" fmla="*/ 34 w 215"/>
                    <a:gd name="T13" fmla="*/ 0 h 154"/>
                    <a:gd name="T14" fmla="*/ 0 w 215"/>
                    <a:gd name="T15" fmla="*/ 2 h 154"/>
                    <a:gd name="T16" fmla="*/ 2 w 215"/>
                    <a:gd name="T17" fmla="*/ 2 h 154"/>
                    <a:gd name="T18" fmla="*/ 10 w 215"/>
                    <a:gd name="T19" fmla="*/ 2 h 154"/>
                    <a:gd name="T20" fmla="*/ 146 w 215"/>
                    <a:gd name="T21" fmla="*/ 2 h 15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15"/>
                    <a:gd name="T34" fmla="*/ 0 h 154"/>
                    <a:gd name="T35" fmla="*/ 215 w 215"/>
                    <a:gd name="T36" fmla="*/ 154 h 15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15" h="154">
                      <a:moveTo>
                        <a:pt x="190" y="136"/>
                      </a:moveTo>
                      <a:lnTo>
                        <a:pt x="182" y="154"/>
                      </a:lnTo>
                      <a:lnTo>
                        <a:pt x="215" y="127"/>
                      </a:lnTo>
                      <a:lnTo>
                        <a:pt x="214" y="85"/>
                      </a:lnTo>
                      <a:lnTo>
                        <a:pt x="206" y="102"/>
                      </a:lnTo>
                      <a:lnTo>
                        <a:pt x="26" y="17"/>
                      </a:lnTo>
                      <a:lnTo>
                        <a:pt x="34" y="0"/>
                      </a:lnTo>
                      <a:lnTo>
                        <a:pt x="0" y="26"/>
                      </a:lnTo>
                      <a:lnTo>
                        <a:pt x="2" y="69"/>
                      </a:lnTo>
                      <a:lnTo>
                        <a:pt x="10" y="51"/>
                      </a:lnTo>
                      <a:lnTo>
                        <a:pt x="190" y="136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1" name="Freeform 290"/>
                <p:cNvSpPr>
                  <a:spLocks/>
                </p:cNvSpPr>
                <p:nvPr/>
              </p:nvSpPr>
              <p:spPr bwMode="auto">
                <a:xfrm>
                  <a:off x="1390" y="1812"/>
                  <a:ext cx="212" cy="126"/>
                </a:xfrm>
                <a:custGeom>
                  <a:avLst/>
                  <a:gdLst>
                    <a:gd name="T0" fmla="*/ 146 w 215"/>
                    <a:gd name="T1" fmla="*/ 2 h 154"/>
                    <a:gd name="T2" fmla="*/ 141 w 215"/>
                    <a:gd name="T3" fmla="*/ 2 h 154"/>
                    <a:gd name="T4" fmla="*/ 163 w 215"/>
                    <a:gd name="T5" fmla="*/ 2 h 154"/>
                    <a:gd name="T6" fmla="*/ 162 w 215"/>
                    <a:gd name="T7" fmla="*/ 2 h 154"/>
                    <a:gd name="T8" fmla="*/ 157 w 215"/>
                    <a:gd name="T9" fmla="*/ 2 h 154"/>
                    <a:gd name="T10" fmla="*/ 26 w 215"/>
                    <a:gd name="T11" fmla="*/ 2 h 154"/>
                    <a:gd name="T12" fmla="*/ 34 w 215"/>
                    <a:gd name="T13" fmla="*/ 0 h 154"/>
                    <a:gd name="T14" fmla="*/ 0 w 215"/>
                    <a:gd name="T15" fmla="*/ 2 h 154"/>
                    <a:gd name="T16" fmla="*/ 2 w 215"/>
                    <a:gd name="T17" fmla="*/ 2 h 154"/>
                    <a:gd name="T18" fmla="*/ 10 w 215"/>
                    <a:gd name="T19" fmla="*/ 2 h 154"/>
                    <a:gd name="T20" fmla="*/ 146 w 215"/>
                    <a:gd name="T21" fmla="*/ 2 h 154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w 215"/>
                    <a:gd name="T34" fmla="*/ 0 h 154"/>
                    <a:gd name="T35" fmla="*/ 215 w 215"/>
                    <a:gd name="T36" fmla="*/ 154 h 154"/>
                  </a:gdLst>
                  <a:ahLst/>
                  <a:cxnLst>
                    <a:cxn ang="T22">
                      <a:pos x="T0" y="T1"/>
                    </a:cxn>
                    <a:cxn ang="T23">
                      <a:pos x="T2" y="T3"/>
                    </a:cxn>
                    <a:cxn ang="T24">
                      <a:pos x="T4" y="T5"/>
                    </a:cxn>
                    <a:cxn ang="T25">
                      <a:pos x="T6" y="T7"/>
                    </a:cxn>
                    <a:cxn ang="T26">
                      <a:pos x="T8" y="T9"/>
                    </a:cxn>
                    <a:cxn ang="T27">
                      <a:pos x="T10" y="T11"/>
                    </a:cxn>
                    <a:cxn ang="T28">
                      <a:pos x="T12" y="T13"/>
                    </a:cxn>
                    <a:cxn ang="T29">
                      <a:pos x="T14" y="T15"/>
                    </a:cxn>
                    <a:cxn ang="T30">
                      <a:pos x="T16" y="T17"/>
                    </a:cxn>
                    <a:cxn ang="T31">
                      <a:pos x="T18" y="T19"/>
                    </a:cxn>
                    <a:cxn ang="T32">
                      <a:pos x="T20" y="T21"/>
                    </a:cxn>
                  </a:cxnLst>
                  <a:rect l="T33" t="T34" r="T35" b="T36"/>
                  <a:pathLst>
                    <a:path w="215" h="154">
                      <a:moveTo>
                        <a:pt x="190" y="136"/>
                      </a:moveTo>
                      <a:lnTo>
                        <a:pt x="182" y="154"/>
                      </a:lnTo>
                      <a:lnTo>
                        <a:pt x="215" y="127"/>
                      </a:lnTo>
                      <a:lnTo>
                        <a:pt x="214" y="85"/>
                      </a:lnTo>
                      <a:lnTo>
                        <a:pt x="206" y="102"/>
                      </a:lnTo>
                      <a:lnTo>
                        <a:pt x="26" y="17"/>
                      </a:lnTo>
                      <a:lnTo>
                        <a:pt x="34" y="0"/>
                      </a:lnTo>
                      <a:lnTo>
                        <a:pt x="0" y="26"/>
                      </a:lnTo>
                      <a:lnTo>
                        <a:pt x="2" y="69"/>
                      </a:lnTo>
                      <a:lnTo>
                        <a:pt x="10" y="51"/>
                      </a:lnTo>
                      <a:lnTo>
                        <a:pt x="190" y="136"/>
                      </a:lnTo>
                      <a:close/>
                    </a:path>
                  </a:pathLst>
                </a:custGeom>
                <a:noFill/>
                <a:ln w="9525" cap="rnd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2" name="Rectangle 291"/>
                <p:cNvSpPr>
                  <a:spLocks noChangeArrowheads="1"/>
                </p:cNvSpPr>
                <p:nvPr/>
              </p:nvSpPr>
              <p:spPr bwMode="auto">
                <a:xfrm>
                  <a:off x="771" y="1770"/>
                  <a:ext cx="335" cy="21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1pPr>
                  <a:lvl2pPr marL="742950" indent="-28575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2pPr>
                  <a:lvl3pPr marL="11430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3pPr>
                  <a:lvl4pPr marL="16002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4pPr>
                  <a:lvl5pPr marL="2057400" indent="-228600"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400" b="1">
                      <a:solidFill>
                        <a:schemeClr val="tx1"/>
                      </a:solidFill>
                      <a:latin typeface="Arial" panose="020B0604020202020204" pitchFamily="34" charset="0"/>
                    </a:defRPr>
                  </a:lvl9pPr>
                </a:lstStyle>
                <a:p>
                  <a:pPr algn="ctr" eaLnBrk="1" hangingPunct="1"/>
                  <a:r>
                    <a:rPr lang="en-US" altLang="en-US" sz="1000" b="0">
                      <a:solidFill>
                        <a:srgbClr val="FFFFFF"/>
                      </a:solidFill>
                      <a:cs typeface="Tahoma" panose="020B0604030504040204" pitchFamily="34" charset="0"/>
                    </a:rPr>
                    <a:t>Detector</a:t>
                  </a:r>
                </a:p>
                <a:p>
                  <a:pPr algn="ctr" eaLnBrk="1" hangingPunct="1"/>
                  <a:r>
                    <a:rPr lang="en-US" altLang="en-US" sz="1000" b="0">
                      <a:solidFill>
                        <a:srgbClr val="FFFFFF"/>
                      </a:solidFill>
                      <a:cs typeface="Tahoma" panose="020B0604030504040204" pitchFamily="34" charset="0"/>
                    </a:rPr>
                    <a:t>Expert</a:t>
                  </a:r>
                  <a:endParaRPr lang="en-US" altLang="en-US" sz="1200" b="0">
                    <a:solidFill>
                      <a:srgbClr val="FFFFFF"/>
                    </a:solidFill>
                    <a:cs typeface="Tahoma" panose="020B0604030504040204" pitchFamily="34" charset="0"/>
                  </a:endParaRPr>
                </a:p>
              </p:txBody>
            </p:sp>
            <p:sp>
              <p:nvSpPr>
                <p:cNvPr id="8213" name="Freeform 292"/>
                <p:cNvSpPr>
                  <a:spLocks/>
                </p:cNvSpPr>
                <p:nvPr/>
              </p:nvSpPr>
              <p:spPr bwMode="auto">
                <a:xfrm>
                  <a:off x="1117" y="2135"/>
                  <a:ext cx="73" cy="56"/>
                </a:xfrm>
                <a:custGeom>
                  <a:avLst/>
                  <a:gdLst>
                    <a:gd name="T0" fmla="*/ 0 w 424"/>
                    <a:gd name="T1" fmla="*/ 0 h 298"/>
                    <a:gd name="T2" fmla="*/ 0 w 424"/>
                    <a:gd name="T3" fmla="*/ 0 h 298"/>
                    <a:gd name="T4" fmla="*/ 0 w 424"/>
                    <a:gd name="T5" fmla="*/ 0 h 298"/>
                    <a:gd name="T6" fmla="*/ 0 w 424"/>
                    <a:gd name="T7" fmla="*/ 0 h 298"/>
                    <a:gd name="T8" fmla="*/ 0 w 424"/>
                    <a:gd name="T9" fmla="*/ 0 h 298"/>
                    <a:gd name="T10" fmla="*/ 0 w 424"/>
                    <a:gd name="T11" fmla="*/ 0 h 298"/>
                    <a:gd name="T12" fmla="*/ 0 w 424"/>
                    <a:gd name="T13" fmla="*/ 0 h 298"/>
                    <a:gd name="T14" fmla="*/ 0 w 424"/>
                    <a:gd name="T15" fmla="*/ 0 h 298"/>
                    <a:gd name="T16" fmla="*/ 0 w 424"/>
                    <a:gd name="T17" fmla="*/ 0 h 298"/>
                    <a:gd name="T18" fmla="*/ 0 w 424"/>
                    <a:gd name="T19" fmla="*/ 0 h 298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424"/>
                    <a:gd name="T31" fmla="*/ 0 h 298"/>
                    <a:gd name="T32" fmla="*/ 424 w 424"/>
                    <a:gd name="T33" fmla="*/ 298 h 298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424" h="298">
                      <a:moveTo>
                        <a:pt x="339" y="0"/>
                      </a:moveTo>
                      <a:lnTo>
                        <a:pt x="424" y="140"/>
                      </a:lnTo>
                      <a:lnTo>
                        <a:pt x="325" y="232"/>
                      </a:lnTo>
                      <a:lnTo>
                        <a:pt x="135" y="298"/>
                      </a:lnTo>
                      <a:lnTo>
                        <a:pt x="37" y="283"/>
                      </a:lnTo>
                      <a:lnTo>
                        <a:pt x="0" y="183"/>
                      </a:lnTo>
                      <a:lnTo>
                        <a:pt x="34" y="84"/>
                      </a:lnTo>
                      <a:lnTo>
                        <a:pt x="142" y="26"/>
                      </a:lnTo>
                      <a:lnTo>
                        <a:pt x="339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4" name="Freeform 293"/>
                <p:cNvSpPr>
                  <a:spLocks/>
                </p:cNvSpPr>
                <p:nvPr/>
              </p:nvSpPr>
              <p:spPr bwMode="auto">
                <a:xfrm>
                  <a:off x="1059" y="2021"/>
                  <a:ext cx="179" cy="103"/>
                </a:xfrm>
                <a:custGeom>
                  <a:avLst/>
                  <a:gdLst>
                    <a:gd name="T0" fmla="*/ 0 w 1026"/>
                    <a:gd name="T1" fmla="*/ 0 h 548"/>
                    <a:gd name="T2" fmla="*/ 0 w 1026"/>
                    <a:gd name="T3" fmla="*/ 0 h 548"/>
                    <a:gd name="T4" fmla="*/ 0 w 1026"/>
                    <a:gd name="T5" fmla="*/ 0 h 548"/>
                    <a:gd name="T6" fmla="*/ 0 w 1026"/>
                    <a:gd name="T7" fmla="*/ 0 h 548"/>
                    <a:gd name="T8" fmla="*/ 0 w 1026"/>
                    <a:gd name="T9" fmla="*/ 0 h 548"/>
                    <a:gd name="T10" fmla="*/ 0 w 1026"/>
                    <a:gd name="T11" fmla="*/ 0 h 548"/>
                    <a:gd name="T12" fmla="*/ 0 w 1026"/>
                    <a:gd name="T13" fmla="*/ 0 h 548"/>
                    <a:gd name="T14" fmla="*/ 0 w 1026"/>
                    <a:gd name="T15" fmla="*/ 0 h 548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026"/>
                    <a:gd name="T25" fmla="*/ 0 h 548"/>
                    <a:gd name="T26" fmla="*/ 1026 w 1026"/>
                    <a:gd name="T27" fmla="*/ 548 h 548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026" h="548">
                      <a:moveTo>
                        <a:pt x="0" y="223"/>
                      </a:moveTo>
                      <a:lnTo>
                        <a:pt x="227" y="0"/>
                      </a:lnTo>
                      <a:lnTo>
                        <a:pt x="442" y="36"/>
                      </a:lnTo>
                      <a:lnTo>
                        <a:pt x="1026" y="283"/>
                      </a:lnTo>
                      <a:lnTo>
                        <a:pt x="844" y="548"/>
                      </a:lnTo>
                      <a:lnTo>
                        <a:pt x="7" y="298"/>
                      </a:lnTo>
                      <a:lnTo>
                        <a:pt x="0" y="223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5" name="Freeform 294"/>
                <p:cNvSpPr>
                  <a:spLocks/>
                </p:cNvSpPr>
                <p:nvPr/>
              </p:nvSpPr>
              <p:spPr bwMode="auto">
                <a:xfrm>
                  <a:off x="1064" y="2029"/>
                  <a:ext cx="161" cy="89"/>
                </a:xfrm>
                <a:custGeom>
                  <a:avLst/>
                  <a:gdLst>
                    <a:gd name="T0" fmla="*/ 0 w 919"/>
                    <a:gd name="T1" fmla="*/ 0 h 475"/>
                    <a:gd name="T2" fmla="*/ 0 w 919"/>
                    <a:gd name="T3" fmla="*/ 0 h 475"/>
                    <a:gd name="T4" fmla="*/ 0 w 919"/>
                    <a:gd name="T5" fmla="*/ 0 h 475"/>
                    <a:gd name="T6" fmla="*/ 0 w 919"/>
                    <a:gd name="T7" fmla="*/ 0 h 475"/>
                    <a:gd name="T8" fmla="*/ 0 w 919"/>
                    <a:gd name="T9" fmla="*/ 0 h 475"/>
                    <a:gd name="T10" fmla="*/ 0 w 919"/>
                    <a:gd name="T11" fmla="*/ 0 h 475"/>
                    <a:gd name="T12" fmla="*/ 0 w 919"/>
                    <a:gd name="T13" fmla="*/ 0 h 475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19"/>
                    <a:gd name="T22" fmla="*/ 0 h 475"/>
                    <a:gd name="T23" fmla="*/ 919 w 919"/>
                    <a:gd name="T24" fmla="*/ 475 h 475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19" h="475">
                      <a:moveTo>
                        <a:pt x="15" y="166"/>
                      </a:moveTo>
                      <a:lnTo>
                        <a:pt x="0" y="220"/>
                      </a:lnTo>
                      <a:lnTo>
                        <a:pt x="780" y="475"/>
                      </a:lnTo>
                      <a:lnTo>
                        <a:pt x="919" y="243"/>
                      </a:lnTo>
                      <a:lnTo>
                        <a:pt x="241" y="0"/>
                      </a:lnTo>
                      <a:lnTo>
                        <a:pt x="15" y="166"/>
                      </a:lnTo>
                      <a:close/>
                    </a:path>
                  </a:pathLst>
                </a:custGeom>
                <a:solidFill>
                  <a:srgbClr val="D1BABA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6" name="Freeform 295"/>
                <p:cNvSpPr>
                  <a:spLocks/>
                </p:cNvSpPr>
                <p:nvPr/>
              </p:nvSpPr>
              <p:spPr bwMode="auto">
                <a:xfrm>
                  <a:off x="1078" y="2048"/>
                  <a:ext cx="15" cy="9"/>
                </a:xfrm>
                <a:custGeom>
                  <a:avLst/>
                  <a:gdLst>
                    <a:gd name="T0" fmla="*/ 0 w 85"/>
                    <a:gd name="T1" fmla="*/ 0 h 48"/>
                    <a:gd name="T2" fmla="*/ 0 w 85"/>
                    <a:gd name="T3" fmla="*/ 0 h 48"/>
                    <a:gd name="T4" fmla="*/ 0 w 85"/>
                    <a:gd name="T5" fmla="*/ 0 h 48"/>
                    <a:gd name="T6" fmla="*/ 0 w 85"/>
                    <a:gd name="T7" fmla="*/ 0 h 48"/>
                    <a:gd name="T8" fmla="*/ 0 w 85"/>
                    <a:gd name="T9" fmla="*/ 0 h 48"/>
                    <a:gd name="T10" fmla="*/ 0 w 85"/>
                    <a:gd name="T11" fmla="*/ 0 h 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5"/>
                    <a:gd name="T19" fmla="*/ 0 h 48"/>
                    <a:gd name="T20" fmla="*/ 85 w 85"/>
                    <a:gd name="T21" fmla="*/ 48 h 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5" h="48">
                      <a:moveTo>
                        <a:pt x="32" y="0"/>
                      </a:moveTo>
                      <a:lnTo>
                        <a:pt x="0" y="31"/>
                      </a:lnTo>
                      <a:lnTo>
                        <a:pt x="74" y="48"/>
                      </a:lnTo>
                      <a:lnTo>
                        <a:pt x="85" y="9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7" name="Freeform 296"/>
                <p:cNvSpPr>
                  <a:spLocks/>
                </p:cNvSpPr>
                <p:nvPr/>
              </p:nvSpPr>
              <p:spPr bwMode="auto">
                <a:xfrm>
                  <a:off x="1099" y="2053"/>
                  <a:ext cx="17" cy="12"/>
                </a:xfrm>
                <a:custGeom>
                  <a:avLst/>
                  <a:gdLst>
                    <a:gd name="T0" fmla="*/ 0 w 98"/>
                    <a:gd name="T1" fmla="*/ 0 h 62"/>
                    <a:gd name="T2" fmla="*/ 0 w 98"/>
                    <a:gd name="T3" fmla="*/ 0 h 62"/>
                    <a:gd name="T4" fmla="*/ 0 w 98"/>
                    <a:gd name="T5" fmla="*/ 0 h 62"/>
                    <a:gd name="T6" fmla="*/ 0 w 98"/>
                    <a:gd name="T7" fmla="*/ 0 h 62"/>
                    <a:gd name="T8" fmla="*/ 0 w 98"/>
                    <a:gd name="T9" fmla="*/ 0 h 62"/>
                    <a:gd name="T10" fmla="*/ 0 w 98"/>
                    <a:gd name="T11" fmla="*/ 0 h 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8"/>
                    <a:gd name="T19" fmla="*/ 0 h 62"/>
                    <a:gd name="T20" fmla="*/ 98 w 98"/>
                    <a:gd name="T21" fmla="*/ 62 h 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8" h="62">
                      <a:moveTo>
                        <a:pt x="21" y="0"/>
                      </a:moveTo>
                      <a:lnTo>
                        <a:pt x="0" y="35"/>
                      </a:lnTo>
                      <a:lnTo>
                        <a:pt x="75" y="62"/>
                      </a:lnTo>
                      <a:lnTo>
                        <a:pt x="98" y="3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8" name="Freeform 297"/>
                <p:cNvSpPr>
                  <a:spLocks/>
                </p:cNvSpPr>
                <p:nvPr/>
              </p:nvSpPr>
              <p:spPr bwMode="auto">
                <a:xfrm>
                  <a:off x="1125" y="2063"/>
                  <a:ext cx="21" cy="14"/>
                </a:xfrm>
                <a:custGeom>
                  <a:avLst/>
                  <a:gdLst>
                    <a:gd name="T0" fmla="*/ 0 w 121"/>
                    <a:gd name="T1" fmla="*/ 0 h 75"/>
                    <a:gd name="T2" fmla="*/ 0 w 121"/>
                    <a:gd name="T3" fmla="*/ 0 h 75"/>
                    <a:gd name="T4" fmla="*/ 0 w 121"/>
                    <a:gd name="T5" fmla="*/ 0 h 75"/>
                    <a:gd name="T6" fmla="*/ 0 w 121"/>
                    <a:gd name="T7" fmla="*/ 0 h 75"/>
                    <a:gd name="T8" fmla="*/ 0 w 121"/>
                    <a:gd name="T9" fmla="*/ 0 h 75"/>
                    <a:gd name="T10" fmla="*/ 0 w 121"/>
                    <a:gd name="T11" fmla="*/ 0 h 7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1"/>
                    <a:gd name="T19" fmla="*/ 0 h 75"/>
                    <a:gd name="T20" fmla="*/ 121 w 121"/>
                    <a:gd name="T21" fmla="*/ 75 h 7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1" h="75">
                      <a:moveTo>
                        <a:pt x="31" y="0"/>
                      </a:moveTo>
                      <a:lnTo>
                        <a:pt x="0" y="38"/>
                      </a:lnTo>
                      <a:lnTo>
                        <a:pt x="101" y="75"/>
                      </a:lnTo>
                      <a:lnTo>
                        <a:pt x="121" y="43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19" name="Freeform 298"/>
                <p:cNvSpPr>
                  <a:spLocks/>
                </p:cNvSpPr>
                <p:nvPr/>
              </p:nvSpPr>
              <p:spPr bwMode="auto">
                <a:xfrm>
                  <a:off x="1157" y="2077"/>
                  <a:ext cx="19" cy="12"/>
                </a:xfrm>
                <a:custGeom>
                  <a:avLst/>
                  <a:gdLst>
                    <a:gd name="T0" fmla="*/ 0 w 109"/>
                    <a:gd name="T1" fmla="*/ 0 h 65"/>
                    <a:gd name="T2" fmla="*/ 0 w 109"/>
                    <a:gd name="T3" fmla="*/ 0 h 65"/>
                    <a:gd name="T4" fmla="*/ 0 w 109"/>
                    <a:gd name="T5" fmla="*/ 0 h 65"/>
                    <a:gd name="T6" fmla="*/ 0 w 109"/>
                    <a:gd name="T7" fmla="*/ 0 h 65"/>
                    <a:gd name="T8" fmla="*/ 0 w 109"/>
                    <a:gd name="T9" fmla="*/ 0 h 65"/>
                    <a:gd name="T10" fmla="*/ 0 w 109"/>
                    <a:gd name="T11" fmla="*/ 0 h 6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9"/>
                    <a:gd name="T19" fmla="*/ 0 h 65"/>
                    <a:gd name="T20" fmla="*/ 109 w 109"/>
                    <a:gd name="T21" fmla="*/ 65 h 6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9" h="65">
                      <a:moveTo>
                        <a:pt x="22" y="0"/>
                      </a:moveTo>
                      <a:lnTo>
                        <a:pt x="0" y="32"/>
                      </a:lnTo>
                      <a:lnTo>
                        <a:pt x="89" y="65"/>
                      </a:lnTo>
                      <a:lnTo>
                        <a:pt x="109" y="3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0" name="Freeform 299"/>
                <p:cNvSpPr>
                  <a:spLocks/>
                </p:cNvSpPr>
                <p:nvPr/>
              </p:nvSpPr>
              <p:spPr bwMode="auto">
                <a:xfrm>
                  <a:off x="1183" y="2087"/>
                  <a:ext cx="18" cy="12"/>
                </a:xfrm>
                <a:custGeom>
                  <a:avLst/>
                  <a:gdLst>
                    <a:gd name="T0" fmla="*/ 0 w 101"/>
                    <a:gd name="T1" fmla="*/ 0 h 61"/>
                    <a:gd name="T2" fmla="*/ 0 w 101"/>
                    <a:gd name="T3" fmla="*/ 0 h 61"/>
                    <a:gd name="T4" fmla="*/ 0 w 101"/>
                    <a:gd name="T5" fmla="*/ 0 h 61"/>
                    <a:gd name="T6" fmla="*/ 0 w 101"/>
                    <a:gd name="T7" fmla="*/ 0 h 61"/>
                    <a:gd name="T8" fmla="*/ 0 w 101"/>
                    <a:gd name="T9" fmla="*/ 0 h 61"/>
                    <a:gd name="T10" fmla="*/ 0 w 101"/>
                    <a:gd name="T11" fmla="*/ 0 h 6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1"/>
                    <a:gd name="T19" fmla="*/ 0 h 61"/>
                    <a:gd name="T20" fmla="*/ 101 w 101"/>
                    <a:gd name="T21" fmla="*/ 61 h 6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1" h="61">
                      <a:moveTo>
                        <a:pt x="27" y="0"/>
                      </a:moveTo>
                      <a:lnTo>
                        <a:pt x="0" y="32"/>
                      </a:lnTo>
                      <a:lnTo>
                        <a:pt x="68" y="61"/>
                      </a:lnTo>
                      <a:lnTo>
                        <a:pt x="101" y="33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1" name="Freeform 300"/>
                <p:cNvSpPr>
                  <a:spLocks/>
                </p:cNvSpPr>
                <p:nvPr/>
              </p:nvSpPr>
              <p:spPr bwMode="auto">
                <a:xfrm>
                  <a:off x="1091" y="2038"/>
                  <a:ext cx="17" cy="9"/>
                </a:xfrm>
                <a:custGeom>
                  <a:avLst/>
                  <a:gdLst>
                    <a:gd name="T0" fmla="*/ 0 w 95"/>
                    <a:gd name="T1" fmla="*/ 0 h 51"/>
                    <a:gd name="T2" fmla="*/ 0 w 95"/>
                    <a:gd name="T3" fmla="*/ 0 h 51"/>
                    <a:gd name="T4" fmla="*/ 0 w 95"/>
                    <a:gd name="T5" fmla="*/ 0 h 51"/>
                    <a:gd name="T6" fmla="*/ 0 w 95"/>
                    <a:gd name="T7" fmla="*/ 0 h 51"/>
                    <a:gd name="T8" fmla="*/ 0 w 95"/>
                    <a:gd name="T9" fmla="*/ 0 h 51"/>
                    <a:gd name="T10" fmla="*/ 0 w 95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5"/>
                    <a:gd name="T19" fmla="*/ 0 h 51"/>
                    <a:gd name="T20" fmla="*/ 95 w 95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5" h="51">
                      <a:moveTo>
                        <a:pt x="34" y="0"/>
                      </a:moveTo>
                      <a:lnTo>
                        <a:pt x="0" y="29"/>
                      </a:lnTo>
                      <a:lnTo>
                        <a:pt x="73" y="51"/>
                      </a:lnTo>
                      <a:lnTo>
                        <a:pt x="95" y="24"/>
                      </a:lnTo>
                      <a:lnTo>
                        <a:pt x="34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2" name="Freeform 301"/>
                <p:cNvSpPr>
                  <a:spLocks/>
                </p:cNvSpPr>
                <p:nvPr/>
              </p:nvSpPr>
              <p:spPr bwMode="auto">
                <a:xfrm>
                  <a:off x="1117" y="2045"/>
                  <a:ext cx="19" cy="11"/>
                </a:xfrm>
                <a:custGeom>
                  <a:avLst/>
                  <a:gdLst>
                    <a:gd name="T0" fmla="*/ 0 w 111"/>
                    <a:gd name="T1" fmla="*/ 0 h 60"/>
                    <a:gd name="T2" fmla="*/ 0 w 111"/>
                    <a:gd name="T3" fmla="*/ 0 h 60"/>
                    <a:gd name="T4" fmla="*/ 0 w 111"/>
                    <a:gd name="T5" fmla="*/ 0 h 60"/>
                    <a:gd name="T6" fmla="*/ 0 w 111"/>
                    <a:gd name="T7" fmla="*/ 0 h 60"/>
                    <a:gd name="T8" fmla="*/ 0 w 111"/>
                    <a:gd name="T9" fmla="*/ 0 h 60"/>
                    <a:gd name="T10" fmla="*/ 0 w 111"/>
                    <a:gd name="T11" fmla="*/ 0 h 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1"/>
                    <a:gd name="T19" fmla="*/ 0 h 60"/>
                    <a:gd name="T20" fmla="*/ 111 w 111"/>
                    <a:gd name="T21" fmla="*/ 60 h 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1" h="60">
                      <a:moveTo>
                        <a:pt x="25" y="0"/>
                      </a:moveTo>
                      <a:lnTo>
                        <a:pt x="0" y="31"/>
                      </a:lnTo>
                      <a:lnTo>
                        <a:pt x="86" y="60"/>
                      </a:lnTo>
                      <a:lnTo>
                        <a:pt x="111" y="29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3" name="Freeform 302"/>
                <p:cNvSpPr>
                  <a:spLocks/>
                </p:cNvSpPr>
                <p:nvPr/>
              </p:nvSpPr>
              <p:spPr bwMode="auto">
                <a:xfrm>
                  <a:off x="1142" y="2054"/>
                  <a:ext cx="17" cy="10"/>
                </a:xfrm>
                <a:custGeom>
                  <a:avLst/>
                  <a:gdLst>
                    <a:gd name="T0" fmla="*/ 0 w 100"/>
                    <a:gd name="T1" fmla="*/ 0 h 52"/>
                    <a:gd name="T2" fmla="*/ 0 w 100"/>
                    <a:gd name="T3" fmla="*/ 0 h 52"/>
                    <a:gd name="T4" fmla="*/ 0 w 100"/>
                    <a:gd name="T5" fmla="*/ 0 h 52"/>
                    <a:gd name="T6" fmla="*/ 0 w 100"/>
                    <a:gd name="T7" fmla="*/ 0 h 52"/>
                    <a:gd name="T8" fmla="*/ 0 w 100"/>
                    <a:gd name="T9" fmla="*/ 0 h 52"/>
                    <a:gd name="T10" fmla="*/ 0 w 100"/>
                    <a:gd name="T11" fmla="*/ 0 h 5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52"/>
                    <a:gd name="T20" fmla="*/ 100 w 100"/>
                    <a:gd name="T21" fmla="*/ 52 h 5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52">
                      <a:moveTo>
                        <a:pt x="28" y="0"/>
                      </a:moveTo>
                      <a:lnTo>
                        <a:pt x="0" y="27"/>
                      </a:lnTo>
                      <a:lnTo>
                        <a:pt x="90" y="52"/>
                      </a:lnTo>
                      <a:lnTo>
                        <a:pt x="100" y="2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4" name="Freeform 303"/>
                <p:cNvSpPr>
                  <a:spLocks/>
                </p:cNvSpPr>
                <p:nvPr/>
              </p:nvSpPr>
              <p:spPr bwMode="auto">
                <a:xfrm>
                  <a:off x="1166" y="2063"/>
                  <a:ext cx="16" cy="11"/>
                </a:xfrm>
                <a:custGeom>
                  <a:avLst/>
                  <a:gdLst>
                    <a:gd name="T0" fmla="*/ 0 w 95"/>
                    <a:gd name="T1" fmla="*/ 0 h 59"/>
                    <a:gd name="T2" fmla="*/ 0 w 95"/>
                    <a:gd name="T3" fmla="*/ 0 h 59"/>
                    <a:gd name="T4" fmla="*/ 0 w 95"/>
                    <a:gd name="T5" fmla="*/ 0 h 59"/>
                    <a:gd name="T6" fmla="*/ 0 w 95"/>
                    <a:gd name="T7" fmla="*/ 0 h 59"/>
                    <a:gd name="T8" fmla="*/ 0 w 95"/>
                    <a:gd name="T9" fmla="*/ 0 h 59"/>
                    <a:gd name="T10" fmla="*/ 0 w 95"/>
                    <a:gd name="T11" fmla="*/ 0 h 5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5"/>
                    <a:gd name="T19" fmla="*/ 0 h 59"/>
                    <a:gd name="T20" fmla="*/ 95 w 95"/>
                    <a:gd name="T21" fmla="*/ 59 h 5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5" h="59">
                      <a:moveTo>
                        <a:pt x="13" y="0"/>
                      </a:moveTo>
                      <a:lnTo>
                        <a:pt x="0" y="34"/>
                      </a:lnTo>
                      <a:lnTo>
                        <a:pt x="82" y="59"/>
                      </a:lnTo>
                      <a:lnTo>
                        <a:pt x="95" y="26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5" name="Freeform 304"/>
                <p:cNvSpPr>
                  <a:spLocks/>
                </p:cNvSpPr>
                <p:nvPr/>
              </p:nvSpPr>
              <p:spPr bwMode="auto">
                <a:xfrm>
                  <a:off x="1191" y="2070"/>
                  <a:ext cx="13" cy="12"/>
                </a:xfrm>
                <a:custGeom>
                  <a:avLst/>
                  <a:gdLst>
                    <a:gd name="T0" fmla="*/ 0 w 75"/>
                    <a:gd name="T1" fmla="*/ 0 h 64"/>
                    <a:gd name="T2" fmla="*/ 0 w 75"/>
                    <a:gd name="T3" fmla="*/ 0 h 64"/>
                    <a:gd name="T4" fmla="*/ 0 w 75"/>
                    <a:gd name="T5" fmla="*/ 0 h 64"/>
                    <a:gd name="T6" fmla="*/ 0 w 75"/>
                    <a:gd name="T7" fmla="*/ 0 h 64"/>
                    <a:gd name="T8" fmla="*/ 0 w 75"/>
                    <a:gd name="T9" fmla="*/ 0 h 64"/>
                    <a:gd name="T10" fmla="*/ 0 w 75"/>
                    <a:gd name="T11" fmla="*/ 0 h 6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5"/>
                    <a:gd name="T19" fmla="*/ 0 h 64"/>
                    <a:gd name="T20" fmla="*/ 75 w 75"/>
                    <a:gd name="T21" fmla="*/ 64 h 6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5" h="64">
                      <a:moveTo>
                        <a:pt x="0" y="0"/>
                      </a:moveTo>
                      <a:lnTo>
                        <a:pt x="0" y="45"/>
                      </a:lnTo>
                      <a:lnTo>
                        <a:pt x="69" y="64"/>
                      </a:lnTo>
                      <a:lnTo>
                        <a:pt x="75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6" name="Freeform 305"/>
                <p:cNvSpPr>
                  <a:spLocks/>
                </p:cNvSpPr>
                <p:nvPr/>
              </p:nvSpPr>
              <p:spPr bwMode="auto">
                <a:xfrm>
                  <a:off x="1132" y="2140"/>
                  <a:ext cx="58" cy="45"/>
                </a:xfrm>
                <a:custGeom>
                  <a:avLst/>
                  <a:gdLst>
                    <a:gd name="T0" fmla="*/ 0 w 328"/>
                    <a:gd name="T1" fmla="*/ 0 h 242"/>
                    <a:gd name="T2" fmla="*/ 0 w 328"/>
                    <a:gd name="T3" fmla="*/ 0 h 242"/>
                    <a:gd name="T4" fmla="*/ 0 w 328"/>
                    <a:gd name="T5" fmla="*/ 0 h 242"/>
                    <a:gd name="T6" fmla="*/ 0 w 328"/>
                    <a:gd name="T7" fmla="*/ 0 h 242"/>
                    <a:gd name="T8" fmla="*/ 0 w 328"/>
                    <a:gd name="T9" fmla="*/ 0 h 242"/>
                    <a:gd name="T10" fmla="*/ 0 w 328"/>
                    <a:gd name="T11" fmla="*/ 0 h 242"/>
                    <a:gd name="T12" fmla="*/ 0 w 328"/>
                    <a:gd name="T13" fmla="*/ 0 h 242"/>
                    <a:gd name="T14" fmla="*/ 0 w 328"/>
                    <a:gd name="T15" fmla="*/ 0 h 242"/>
                    <a:gd name="T16" fmla="*/ 0 w 328"/>
                    <a:gd name="T17" fmla="*/ 0 h 242"/>
                    <a:gd name="T18" fmla="*/ 0 w 328"/>
                    <a:gd name="T19" fmla="*/ 0 h 242"/>
                    <a:gd name="T20" fmla="*/ 0 w 328"/>
                    <a:gd name="T21" fmla="*/ 0 h 242"/>
                    <a:gd name="T22" fmla="*/ 0 w 328"/>
                    <a:gd name="T23" fmla="*/ 0 h 242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328"/>
                    <a:gd name="T37" fmla="*/ 0 h 242"/>
                    <a:gd name="T38" fmla="*/ 328 w 328"/>
                    <a:gd name="T39" fmla="*/ 242 h 242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328" h="242">
                      <a:moveTo>
                        <a:pt x="0" y="191"/>
                      </a:moveTo>
                      <a:lnTo>
                        <a:pt x="27" y="99"/>
                      </a:lnTo>
                      <a:lnTo>
                        <a:pt x="112" y="33"/>
                      </a:lnTo>
                      <a:lnTo>
                        <a:pt x="265" y="0"/>
                      </a:lnTo>
                      <a:lnTo>
                        <a:pt x="285" y="47"/>
                      </a:lnTo>
                      <a:lnTo>
                        <a:pt x="189" y="62"/>
                      </a:lnTo>
                      <a:lnTo>
                        <a:pt x="310" y="85"/>
                      </a:lnTo>
                      <a:lnTo>
                        <a:pt x="328" y="143"/>
                      </a:lnTo>
                      <a:lnTo>
                        <a:pt x="214" y="221"/>
                      </a:lnTo>
                      <a:lnTo>
                        <a:pt x="85" y="242"/>
                      </a:lnTo>
                      <a:lnTo>
                        <a:pt x="0" y="191"/>
                      </a:lnTo>
                      <a:close/>
                    </a:path>
                  </a:pathLst>
                </a:custGeom>
                <a:solidFill>
                  <a:srgbClr val="CCCC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7" name="Freeform 306"/>
                <p:cNvSpPr>
                  <a:spLocks/>
                </p:cNvSpPr>
                <p:nvPr/>
              </p:nvSpPr>
              <p:spPr bwMode="auto">
                <a:xfrm>
                  <a:off x="1114" y="2133"/>
                  <a:ext cx="78" cy="63"/>
                </a:xfrm>
                <a:custGeom>
                  <a:avLst/>
                  <a:gdLst>
                    <a:gd name="T0" fmla="*/ 0 w 449"/>
                    <a:gd name="T1" fmla="*/ 0 h 337"/>
                    <a:gd name="T2" fmla="*/ 0 w 449"/>
                    <a:gd name="T3" fmla="*/ 0 h 337"/>
                    <a:gd name="T4" fmla="*/ 0 w 449"/>
                    <a:gd name="T5" fmla="*/ 0 h 337"/>
                    <a:gd name="T6" fmla="*/ 0 w 449"/>
                    <a:gd name="T7" fmla="*/ 0 h 337"/>
                    <a:gd name="T8" fmla="*/ 0 w 449"/>
                    <a:gd name="T9" fmla="*/ 0 h 337"/>
                    <a:gd name="T10" fmla="*/ 0 w 449"/>
                    <a:gd name="T11" fmla="*/ 0 h 337"/>
                    <a:gd name="T12" fmla="*/ 0 w 449"/>
                    <a:gd name="T13" fmla="*/ 0 h 337"/>
                    <a:gd name="T14" fmla="*/ 0 w 449"/>
                    <a:gd name="T15" fmla="*/ 0 h 337"/>
                    <a:gd name="T16" fmla="*/ 0 w 449"/>
                    <a:gd name="T17" fmla="*/ 0 h 337"/>
                    <a:gd name="T18" fmla="*/ 0 w 449"/>
                    <a:gd name="T19" fmla="*/ 0 h 337"/>
                    <a:gd name="T20" fmla="*/ 0 w 449"/>
                    <a:gd name="T21" fmla="*/ 0 h 337"/>
                    <a:gd name="T22" fmla="*/ 0 w 449"/>
                    <a:gd name="T23" fmla="*/ 0 h 337"/>
                    <a:gd name="T24" fmla="*/ 0 w 449"/>
                    <a:gd name="T25" fmla="*/ 0 h 337"/>
                    <a:gd name="T26" fmla="*/ 0 w 449"/>
                    <a:gd name="T27" fmla="*/ 0 h 337"/>
                    <a:gd name="T28" fmla="*/ 0 w 449"/>
                    <a:gd name="T29" fmla="*/ 0 h 337"/>
                    <a:gd name="T30" fmla="*/ 0 w 449"/>
                    <a:gd name="T31" fmla="*/ 0 h 337"/>
                    <a:gd name="T32" fmla="*/ 0 w 449"/>
                    <a:gd name="T33" fmla="*/ 0 h 337"/>
                    <a:gd name="T34" fmla="*/ 0 w 449"/>
                    <a:gd name="T35" fmla="*/ 0 h 337"/>
                    <a:gd name="T36" fmla="*/ 0 w 449"/>
                    <a:gd name="T37" fmla="*/ 0 h 337"/>
                    <a:gd name="T38" fmla="*/ 0 w 449"/>
                    <a:gd name="T39" fmla="*/ 0 h 337"/>
                    <a:gd name="T40" fmla="*/ 0 w 449"/>
                    <a:gd name="T41" fmla="*/ 0 h 337"/>
                    <a:gd name="T42" fmla="*/ 0 w 449"/>
                    <a:gd name="T43" fmla="*/ 0 h 337"/>
                    <a:gd name="T44" fmla="*/ 0 w 449"/>
                    <a:gd name="T45" fmla="*/ 0 h 337"/>
                    <a:gd name="T46" fmla="*/ 0 w 449"/>
                    <a:gd name="T47" fmla="*/ 0 h 337"/>
                    <a:gd name="T48" fmla="*/ 0 w 449"/>
                    <a:gd name="T49" fmla="*/ 0 h 337"/>
                    <a:gd name="T50" fmla="*/ 0 w 449"/>
                    <a:gd name="T51" fmla="*/ 0 h 337"/>
                    <a:gd name="T52" fmla="*/ 0 w 449"/>
                    <a:gd name="T53" fmla="*/ 0 h 337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60000 65536"/>
                    <a:gd name="T73" fmla="*/ 0 60000 65536"/>
                    <a:gd name="T74" fmla="*/ 0 60000 65536"/>
                    <a:gd name="T75" fmla="*/ 0 60000 65536"/>
                    <a:gd name="T76" fmla="*/ 0 60000 65536"/>
                    <a:gd name="T77" fmla="*/ 0 60000 65536"/>
                    <a:gd name="T78" fmla="*/ 0 60000 65536"/>
                    <a:gd name="T79" fmla="*/ 0 60000 65536"/>
                    <a:gd name="T80" fmla="*/ 0 60000 65536"/>
                    <a:gd name="T81" fmla="*/ 0 w 449"/>
                    <a:gd name="T82" fmla="*/ 0 h 337"/>
                    <a:gd name="T83" fmla="*/ 449 w 449"/>
                    <a:gd name="T84" fmla="*/ 337 h 337"/>
                  </a:gdLst>
                  <a:ahLst/>
                  <a:cxnLst>
                    <a:cxn ang="T54">
                      <a:pos x="T0" y="T1"/>
                    </a:cxn>
                    <a:cxn ang="T55">
                      <a:pos x="T2" y="T3"/>
                    </a:cxn>
                    <a:cxn ang="T56">
                      <a:pos x="T4" y="T5"/>
                    </a:cxn>
                    <a:cxn ang="T57">
                      <a:pos x="T6" y="T7"/>
                    </a:cxn>
                    <a:cxn ang="T58">
                      <a:pos x="T8" y="T9"/>
                    </a:cxn>
                    <a:cxn ang="T59">
                      <a:pos x="T10" y="T11"/>
                    </a:cxn>
                    <a:cxn ang="T60">
                      <a:pos x="T12" y="T13"/>
                    </a:cxn>
                    <a:cxn ang="T61">
                      <a:pos x="T14" y="T15"/>
                    </a:cxn>
                    <a:cxn ang="T62">
                      <a:pos x="T16" y="T17"/>
                    </a:cxn>
                    <a:cxn ang="T63">
                      <a:pos x="T18" y="T19"/>
                    </a:cxn>
                    <a:cxn ang="T64">
                      <a:pos x="T20" y="T21"/>
                    </a:cxn>
                    <a:cxn ang="T65">
                      <a:pos x="T22" y="T23"/>
                    </a:cxn>
                    <a:cxn ang="T66">
                      <a:pos x="T24" y="T25"/>
                    </a:cxn>
                    <a:cxn ang="T67">
                      <a:pos x="T26" y="T27"/>
                    </a:cxn>
                    <a:cxn ang="T68">
                      <a:pos x="T28" y="T29"/>
                    </a:cxn>
                    <a:cxn ang="T69">
                      <a:pos x="T30" y="T31"/>
                    </a:cxn>
                    <a:cxn ang="T70">
                      <a:pos x="T32" y="T33"/>
                    </a:cxn>
                    <a:cxn ang="T71">
                      <a:pos x="T34" y="T35"/>
                    </a:cxn>
                    <a:cxn ang="T72">
                      <a:pos x="T36" y="T37"/>
                    </a:cxn>
                    <a:cxn ang="T73">
                      <a:pos x="T38" y="T39"/>
                    </a:cxn>
                    <a:cxn ang="T74">
                      <a:pos x="T40" y="T41"/>
                    </a:cxn>
                    <a:cxn ang="T75">
                      <a:pos x="T42" y="T43"/>
                    </a:cxn>
                    <a:cxn ang="T76">
                      <a:pos x="T44" y="T45"/>
                    </a:cxn>
                    <a:cxn ang="T77">
                      <a:pos x="T46" y="T47"/>
                    </a:cxn>
                    <a:cxn ang="T78">
                      <a:pos x="T48" y="T49"/>
                    </a:cxn>
                    <a:cxn ang="T79">
                      <a:pos x="T50" y="T51"/>
                    </a:cxn>
                    <a:cxn ang="T80">
                      <a:pos x="T52" y="T53"/>
                    </a:cxn>
                  </a:cxnLst>
                  <a:rect l="T81" t="T82" r="T83" b="T84"/>
                  <a:pathLst>
                    <a:path w="449" h="337">
                      <a:moveTo>
                        <a:pt x="449" y="162"/>
                      </a:moveTo>
                      <a:lnTo>
                        <a:pt x="372" y="0"/>
                      </a:lnTo>
                      <a:lnTo>
                        <a:pt x="223" y="20"/>
                      </a:lnTo>
                      <a:lnTo>
                        <a:pt x="126" y="46"/>
                      </a:lnTo>
                      <a:lnTo>
                        <a:pt x="62" y="82"/>
                      </a:lnTo>
                      <a:lnTo>
                        <a:pt x="24" y="120"/>
                      </a:lnTo>
                      <a:lnTo>
                        <a:pt x="0" y="167"/>
                      </a:lnTo>
                      <a:lnTo>
                        <a:pt x="0" y="224"/>
                      </a:lnTo>
                      <a:lnTo>
                        <a:pt x="35" y="295"/>
                      </a:lnTo>
                      <a:lnTo>
                        <a:pt x="75" y="324"/>
                      </a:lnTo>
                      <a:lnTo>
                        <a:pt x="151" y="337"/>
                      </a:lnTo>
                      <a:lnTo>
                        <a:pt x="260" y="322"/>
                      </a:lnTo>
                      <a:lnTo>
                        <a:pt x="339" y="285"/>
                      </a:lnTo>
                      <a:lnTo>
                        <a:pt x="423" y="220"/>
                      </a:lnTo>
                      <a:lnTo>
                        <a:pt x="390" y="200"/>
                      </a:lnTo>
                      <a:lnTo>
                        <a:pt x="261" y="264"/>
                      </a:lnTo>
                      <a:lnTo>
                        <a:pt x="151" y="282"/>
                      </a:lnTo>
                      <a:lnTo>
                        <a:pt x="93" y="275"/>
                      </a:lnTo>
                      <a:lnTo>
                        <a:pt x="53" y="235"/>
                      </a:lnTo>
                      <a:lnTo>
                        <a:pt x="45" y="185"/>
                      </a:lnTo>
                      <a:lnTo>
                        <a:pt x="65" y="123"/>
                      </a:lnTo>
                      <a:lnTo>
                        <a:pt x="133" y="77"/>
                      </a:lnTo>
                      <a:lnTo>
                        <a:pt x="239" y="37"/>
                      </a:lnTo>
                      <a:lnTo>
                        <a:pt x="357" y="27"/>
                      </a:lnTo>
                      <a:lnTo>
                        <a:pt x="416" y="153"/>
                      </a:lnTo>
                      <a:lnTo>
                        <a:pt x="449" y="16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8" name="Freeform 307"/>
                <p:cNvSpPr>
                  <a:spLocks/>
                </p:cNvSpPr>
                <p:nvPr/>
              </p:nvSpPr>
              <p:spPr bwMode="auto">
                <a:xfrm>
                  <a:off x="1160" y="2145"/>
                  <a:ext cx="23" cy="9"/>
                </a:xfrm>
                <a:custGeom>
                  <a:avLst/>
                  <a:gdLst>
                    <a:gd name="T0" fmla="*/ 0 w 132"/>
                    <a:gd name="T1" fmla="*/ 0 h 47"/>
                    <a:gd name="T2" fmla="*/ 0 w 132"/>
                    <a:gd name="T3" fmla="*/ 0 h 47"/>
                    <a:gd name="T4" fmla="*/ 0 w 132"/>
                    <a:gd name="T5" fmla="*/ 0 h 47"/>
                    <a:gd name="T6" fmla="*/ 0 w 132"/>
                    <a:gd name="T7" fmla="*/ 0 h 47"/>
                    <a:gd name="T8" fmla="*/ 0 w 132"/>
                    <a:gd name="T9" fmla="*/ 0 h 47"/>
                    <a:gd name="T10" fmla="*/ 0 w 132"/>
                    <a:gd name="T11" fmla="*/ 0 h 4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2"/>
                    <a:gd name="T19" fmla="*/ 0 h 47"/>
                    <a:gd name="T20" fmla="*/ 132 w 132"/>
                    <a:gd name="T21" fmla="*/ 47 h 4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2" h="47">
                      <a:moveTo>
                        <a:pt x="124" y="0"/>
                      </a:moveTo>
                      <a:lnTo>
                        <a:pt x="0" y="18"/>
                      </a:lnTo>
                      <a:lnTo>
                        <a:pt x="8" y="47"/>
                      </a:lnTo>
                      <a:lnTo>
                        <a:pt x="132" y="27"/>
                      </a:lnTo>
                      <a:lnTo>
                        <a:pt x="124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29" name="Freeform 308"/>
                <p:cNvSpPr>
                  <a:spLocks/>
                </p:cNvSpPr>
                <p:nvPr/>
              </p:nvSpPr>
              <p:spPr bwMode="auto">
                <a:xfrm>
                  <a:off x="1153" y="2138"/>
                  <a:ext cx="38" cy="30"/>
                </a:xfrm>
                <a:custGeom>
                  <a:avLst/>
                  <a:gdLst>
                    <a:gd name="T0" fmla="*/ 0 w 221"/>
                    <a:gd name="T1" fmla="*/ 0 h 162"/>
                    <a:gd name="T2" fmla="*/ 0 w 221"/>
                    <a:gd name="T3" fmla="*/ 0 h 162"/>
                    <a:gd name="T4" fmla="*/ 0 w 221"/>
                    <a:gd name="T5" fmla="*/ 0 h 162"/>
                    <a:gd name="T6" fmla="*/ 0 w 221"/>
                    <a:gd name="T7" fmla="*/ 0 h 162"/>
                    <a:gd name="T8" fmla="*/ 0 w 221"/>
                    <a:gd name="T9" fmla="*/ 0 h 162"/>
                    <a:gd name="T10" fmla="*/ 0 w 221"/>
                    <a:gd name="T11" fmla="*/ 0 h 162"/>
                    <a:gd name="T12" fmla="*/ 0 w 221"/>
                    <a:gd name="T13" fmla="*/ 0 h 162"/>
                    <a:gd name="T14" fmla="*/ 0 w 221"/>
                    <a:gd name="T15" fmla="*/ 0 h 162"/>
                    <a:gd name="T16" fmla="*/ 0 w 221"/>
                    <a:gd name="T17" fmla="*/ 0 h 162"/>
                    <a:gd name="T18" fmla="*/ 0 w 221"/>
                    <a:gd name="T19" fmla="*/ 0 h 162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221"/>
                    <a:gd name="T31" fmla="*/ 0 h 162"/>
                    <a:gd name="T32" fmla="*/ 221 w 221"/>
                    <a:gd name="T33" fmla="*/ 162 h 162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221" h="162">
                      <a:moveTo>
                        <a:pt x="0" y="8"/>
                      </a:moveTo>
                      <a:lnTo>
                        <a:pt x="68" y="162"/>
                      </a:lnTo>
                      <a:lnTo>
                        <a:pt x="139" y="144"/>
                      </a:lnTo>
                      <a:lnTo>
                        <a:pt x="211" y="150"/>
                      </a:lnTo>
                      <a:lnTo>
                        <a:pt x="221" y="126"/>
                      </a:lnTo>
                      <a:lnTo>
                        <a:pt x="178" y="113"/>
                      </a:lnTo>
                      <a:lnTo>
                        <a:pt x="85" y="124"/>
                      </a:lnTo>
                      <a:lnTo>
                        <a:pt x="20" y="0"/>
                      </a:lnTo>
                      <a:lnTo>
                        <a:pt x="0" y="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0" name="Freeform 309"/>
                <p:cNvSpPr>
                  <a:spLocks/>
                </p:cNvSpPr>
                <p:nvPr/>
              </p:nvSpPr>
              <p:spPr bwMode="auto">
                <a:xfrm>
                  <a:off x="1126" y="2172"/>
                  <a:ext cx="25" cy="8"/>
                </a:xfrm>
                <a:custGeom>
                  <a:avLst/>
                  <a:gdLst>
                    <a:gd name="T0" fmla="*/ 0 w 144"/>
                    <a:gd name="T1" fmla="*/ 0 h 46"/>
                    <a:gd name="T2" fmla="*/ 0 w 144"/>
                    <a:gd name="T3" fmla="*/ 0 h 46"/>
                    <a:gd name="T4" fmla="*/ 0 w 144"/>
                    <a:gd name="T5" fmla="*/ 0 h 46"/>
                    <a:gd name="T6" fmla="*/ 0 w 144"/>
                    <a:gd name="T7" fmla="*/ 0 h 46"/>
                    <a:gd name="T8" fmla="*/ 0 w 144"/>
                    <a:gd name="T9" fmla="*/ 0 h 46"/>
                    <a:gd name="T10" fmla="*/ 0 w 144"/>
                    <a:gd name="T11" fmla="*/ 0 h 46"/>
                    <a:gd name="T12" fmla="*/ 0 w 144"/>
                    <a:gd name="T13" fmla="*/ 0 h 46"/>
                    <a:gd name="T14" fmla="*/ 0 w 144"/>
                    <a:gd name="T15" fmla="*/ 0 h 4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144"/>
                    <a:gd name="T25" fmla="*/ 0 h 46"/>
                    <a:gd name="T26" fmla="*/ 144 w 144"/>
                    <a:gd name="T27" fmla="*/ 46 h 4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144" h="46">
                      <a:moveTo>
                        <a:pt x="0" y="2"/>
                      </a:moveTo>
                      <a:lnTo>
                        <a:pt x="33" y="39"/>
                      </a:lnTo>
                      <a:lnTo>
                        <a:pt x="75" y="46"/>
                      </a:lnTo>
                      <a:lnTo>
                        <a:pt x="144" y="22"/>
                      </a:lnTo>
                      <a:lnTo>
                        <a:pt x="117" y="0"/>
                      </a:lnTo>
                      <a:lnTo>
                        <a:pt x="51" y="12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1" name="Freeform 310"/>
                <p:cNvSpPr>
                  <a:spLocks/>
                </p:cNvSpPr>
                <p:nvPr/>
              </p:nvSpPr>
              <p:spPr bwMode="auto">
                <a:xfrm>
                  <a:off x="1057" y="2018"/>
                  <a:ext cx="182" cy="110"/>
                </a:xfrm>
                <a:custGeom>
                  <a:avLst/>
                  <a:gdLst>
                    <a:gd name="T0" fmla="*/ 0 w 1042"/>
                    <a:gd name="T1" fmla="*/ 0 h 588"/>
                    <a:gd name="T2" fmla="*/ 0 w 1042"/>
                    <a:gd name="T3" fmla="*/ 0 h 588"/>
                    <a:gd name="T4" fmla="*/ 0 w 1042"/>
                    <a:gd name="T5" fmla="*/ 0 h 588"/>
                    <a:gd name="T6" fmla="*/ 0 w 1042"/>
                    <a:gd name="T7" fmla="*/ 0 h 588"/>
                    <a:gd name="T8" fmla="*/ 0 w 1042"/>
                    <a:gd name="T9" fmla="*/ 0 h 588"/>
                    <a:gd name="T10" fmla="*/ 0 w 1042"/>
                    <a:gd name="T11" fmla="*/ 0 h 588"/>
                    <a:gd name="T12" fmla="*/ 0 w 1042"/>
                    <a:gd name="T13" fmla="*/ 0 h 588"/>
                    <a:gd name="T14" fmla="*/ 0 w 1042"/>
                    <a:gd name="T15" fmla="*/ 0 h 588"/>
                    <a:gd name="T16" fmla="*/ 0 w 1042"/>
                    <a:gd name="T17" fmla="*/ 0 h 588"/>
                    <a:gd name="T18" fmla="*/ 0 w 1042"/>
                    <a:gd name="T19" fmla="*/ 0 h 588"/>
                    <a:gd name="T20" fmla="*/ 0 w 1042"/>
                    <a:gd name="T21" fmla="*/ 0 h 588"/>
                    <a:gd name="T22" fmla="*/ 0 w 1042"/>
                    <a:gd name="T23" fmla="*/ 0 h 588"/>
                    <a:gd name="T24" fmla="*/ 0 w 1042"/>
                    <a:gd name="T25" fmla="*/ 0 h 588"/>
                    <a:gd name="T26" fmla="*/ 0 w 1042"/>
                    <a:gd name="T27" fmla="*/ 0 h 588"/>
                    <a:gd name="T28" fmla="*/ 0 w 1042"/>
                    <a:gd name="T29" fmla="*/ 0 h 588"/>
                    <a:gd name="T30" fmla="*/ 0 w 1042"/>
                    <a:gd name="T31" fmla="*/ 0 h 588"/>
                    <a:gd name="T32" fmla="*/ 0 w 1042"/>
                    <a:gd name="T33" fmla="*/ 0 h 588"/>
                    <a:gd name="T34" fmla="*/ 0 w 1042"/>
                    <a:gd name="T35" fmla="*/ 0 h 588"/>
                    <a:gd name="T36" fmla="*/ 0 w 1042"/>
                    <a:gd name="T37" fmla="*/ 0 h 588"/>
                    <a:gd name="T38" fmla="*/ 0 60000 65536"/>
                    <a:gd name="T39" fmla="*/ 0 60000 65536"/>
                    <a:gd name="T40" fmla="*/ 0 60000 65536"/>
                    <a:gd name="T41" fmla="*/ 0 60000 65536"/>
                    <a:gd name="T42" fmla="*/ 0 60000 65536"/>
                    <a:gd name="T43" fmla="*/ 0 60000 6553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w 1042"/>
                    <a:gd name="T58" fmla="*/ 0 h 588"/>
                    <a:gd name="T59" fmla="*/ 1042 w 1042"/>
                    <a:gd name="T60" fmla="*/ 588 h 588"/>
                  </a:gdLst>
                  <a:ahLst/>
                  <a:cxnLst>
                    <a:cxn ang="T38">
                      <a:pos x="T0" y="T1"/>
                    </a:cxn>
                    <a:cxn ang="T39">
                      <a:pos x="T2" y="T3"/>
                    </a:cxn>
                    <a:cxn ang="T40">
                      <a:pos x="T4" y="T5"/>
                    </a:cxn>
                    <a:cxn ang="T41">
                      <a:pos x="T6" y="T7"/>
                    </a:cxn>
                    <a:cxn ang="T42">
                      <a:pos x="T8" y="T9"/>
                    </a:cxn>
                    <a:cxn ang="T43">
                      <a:pos x="T10" y="T11"/>
                    </a:cxn>
                    <a:cxn ang="T44">
                      <a:pos x="T12" y="T13"/>
                    </a:cxn>
                    <a:cxn ang="T45">
                      <a:pos x="T14" y="T15"/>
                    </a:cxn>
                    <a:cxn ang="T46">
                      <a:pos x="T16" y="T17"/>
                    </a:cxn>
                    <a:cxn ang="T47">
                      <a:pos x="T18" y="T19"/>
                    </a:cxn>
                    <a:cxn ang="T48">
                      <a:pos x="T20" y="T21"/>
                    </a:cxn>
                    <a:cxn ang="T49">
                      <a:pos x="T22" y="T23"/>
                    </a:cxn>
                    <a:cxn ang="T50">
                      <a:pos x="T24" y="T25"/>
                    </a:cxn>
                    <a:cxn ang="T51">
                      <a:pos x="T26" y="T27"/>
                    </a:cxn>
                    <a:cxn ang="T52">
                      <a:pos x="T28" y="T29"/>
                    </a:cxn>
                    <a:cxn ang="T53">
                      <a:pos x="T30" y="T31"/>
                    </a:cxn>
                    <a:cxn ang="T54">
                      <a:pos x="T32" y="T33"/>
                    </a:cxn>
                    <a:cxn ang="T55">
                      <a:pos x="T34" y="T35"/>
                    </a:cxn>
                    <a:cxn ang="T56">
                      <a:pos x="T36" y="T37"/>
                    </a:cxn>
                  </a:cxnLst>
                  <a:rect l="T57" t="T58" r="T59" b="T60"/>
                  <a:pathLst>
                    <a:path w="1042" h="588">
                      <a:moveTo>
                        <a:pt x="276" y="0"/>
                      </a:moveTo>
                      <a:lnTo>
                        <a:pt x="225" y="2"/>
                      </a:lnTo>
                      <a:lnTo>
                        <a:pt x="0" y="241"/>
                      </a:lnTo>
                      <a:lnTo>
                        <a:pt x="2" y="311"/>
                      </a:lnTo>
                      <a:lnTo>
                        <a:pt x="844" y="588"/>
                      </a:lnTo>
                      <a:lnTo>
                        <a:pt x="885" y="565"/>
                      </a:lnTo>
                      <a:lnTo>
                        <a:pt x="1036" y="367"/>
                      </a:lnTo>
                      <a:lnTo>
                        <a:pt x="1042" y="271"/>
                      </a:lnTo>
                      <a:lnTo>
                        <a:pt x="414" y="35"/>
                      </a:lnTo>
                      <a:lnTo>
                        <a:pt x="283" y="31"/>
                      </a:lnTo>
                      <a:lnTo>
                        <a:pt x="1002" y="296"/>
                      </a:lnTo>
                      <a:lnTo>
                        <a:pt x="857" y="506"/>
                      </a:lnTo>
                      <a:lnTo>
                        <a:pt x="83" y="233"/>
                      </a:lnTo>
                      <a:lnTo>
                        <a:pt x="56" y="258"/>
                      </a:lnTo>
                      <a:lnTo>
                        <a:pt x="545" y="436"/>
                      </a:lnTo>
                      <a:lnTo>
                        <a:pt x="28" y="292"/>
                      </a:lnTo>
                      <a:lnTo>
                        <a:pt x="30" y="240"/>
                      </a:lnTo>
                      <a:lnTo>
                        <a:pt x="27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2" name="Freeform 311"/>
                <p:cNvSpPr>
                  <a:spLocks/>
                </p:cNvSpPr>
                <p:nvPr/>
              </p:nvSpPr>
              <p:spPr bwMode="auto">
                <a:xfrm>
                  <a:off x="1078" y="2052"/>
                  <a:ext cx="15" cy="9"/>
                </a:xfrm>
                <a:custGeom>
                  <a:avLst/>
                  <a:gdLst>
                    <a:gd name="T0" fmla="*/ 0 w 86"/>
                    <a:gd name="T1" fmla="*/ 0 h 48"/>
                    <a:gd name="T2" fmla="*/ 0 w 86"/>
                    <a:gd name="T3" fmla="*/ 0 h 48"/>
                    <a:gd name="T4" fmla="*/ 0 w 86"/>
                    <a:gd name="T5" fmla="*/ 0 h 48"/>
                    <a:gd name="T6" fmla="*/ 0 w 86"/>
                    <a:gd name="T7" fmla="*/ 0 h 48"/>
                    <a:gd name="T8" fmla="*/ 0 w 86"/>
                    <a:gd name="T9" fmla="*/ 0 h 48"/>
                    <a:gd name="T10" fmla="*/ 0 w 86"/>
                    <a:gd name="T11" fmla="*/ 0 h 48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6"/>
                    <a:gd name="T19" fmla="*/ 0 h 48"/>
                    <a:gd name="T20" fmla="*/ 86 w 86"/>
                    <a:gd name="T21" fmla="*/ 48 h 48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6" h="48">
                      <a:moveTo>
                        <a:pt x="32" y="0"/>
                      </a:moveTo>
                      <a:lnTo>
                        <a:pt x="0" y="31"/>
                      </a:lnTo>
                      <a:lnTo>
                        <a:pt x="74" y="48"/>
                      </a:lnTo>
                      <a:lnTo>
                        <a:pt x="86" y="9"/>
                      </a:lnTo>
                      <a:lnTo>
                        <a:pt x="3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3" name="Freeform 312"/>
                <p:cNvSpPr>
                  <a:spLocks/>
                </p:cNvSpPr>
                <p:nvPr/>
              </p:nvSpPr>
              <p:spPr bwMode="auto">
                <a:xfrm>
                  <a:off x="1099" y="2057"/>
                  <a:ext cx="18" cy="12"/>
                </a:xfrm>
                <a:custGeom>
                  <a:avLst/>
                  <a:gdLst>
                    <a:gd name="T0" fmla="*/ 0 w 99"/>
                    <a:gd name="T1" fmla="*/ 0 h 62"/>
                    <a:gd name="T2" fmla="*/ 0 w 99"/>
                    <a:gd name="T3" fmla="*/ 0 h 62"/>
                    <a:gd name="T4" fmla="*/ 0 w 99"/>
                    <a:gd name="T5" fmla="*/ 0 h 62"/>
                    <a:gd name="T6" fmla="*/ 0 w 99"/>
                    <a:gd name="T7" fmla="*/ 0 h 62"/>
                    <a:gd name="T8" fmla="*/ 0 w 99"/>
                    <a:gd name="T9" fmla="*/ 0 h 62"/>
                    <a:gd name="T10" fmla="*/ 0 w 99"/>
                    <a:gd name="T11" fmla="*/ 0 h 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9"/>
                    <a:gd name="T19" fmla="*/ 0 h 62"/>
                    <a:gd name="T20" fmla="*/ 99 w 99"/>
                    <a:gd name="T21" fmla="*/ 62 h 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9" h="62">
                      <a:moveTo>
                        <a:pt x="21" y="0"/>
                      </a:moveTo>
                      <a:lnTo>
                        <a:pt x="0" y="36"/>
                      </a:lnTo>
                      <a:lnTo>
                        <a:pt x="75" y="62"/>
                      </a:lnTo>
                      <a:lnTo>
                        <a:pt x="99" y="30"/>
                      </a:lnTo>
                      <a:lnTo>
                        <a:pt x="2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4" name="Freeform 313"/>
                <p:cNvSpPr>
                  <a:spLocks/>
                </p:cNvSpPr>
                <p:nvPr/>
              </p:nvSpPr>
              <p:spPr bwMode="auto">
                <a:xfrm>
                  <a:off x="1125" y="2066"/>
                  <a:ext cx="21" cy="15"/>
                </a:xfrm>
                <a:custGeom>
                  <a:avLst/>
                  <a:gdLst>
                    <a:gd name="T0" fmla="*/ 0 w 121"/>
                    <a:gd name="T1" fmla="*/ 0 h 76"/>
                    <a:gd name="T2" fmla="*/ 0 w 121"/>
                    <a:gd name="T3" fmla="*/ 0 h 76"/>
                    <a:gd name="T4" fmla="*/ 0 w 121"/>
                    <a:gd name="T5" fmla="*/ 0 h 76"/>
                    <a:gd name="T6" fmla="*/ 0 w 121"/>
                    <a:gd name="T7" fmla="*/ 0 h 76"/>
                    <a:gd name="T8" fmla="*/ 0 w 121"/>
                    <a:gd name="T9" fmla="*/ 0 h 76"/>
                    <a:gd name="T10" fmla="*/ 0 w 121"/>
                    <a:gd name="T11" fmla="*/ 0 h 76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21"/>
                    <a:gd name="T19" fmla="*/ 0 h 76"/>
                    <a:gd name="T20" fmla="*/ 121 w 121"/>
                    <a:gd name="T21" fmla="*/ 76 h 76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21" h="76">
                      <a:moveTo>
                        <a:pt x="31" y="0"/>
                      </a:moveTo>
                      <a:lnTo>
                        <a:pt x="0" y="38"/>
                      </a:lnTo>
                      <a:lnTo>
                        <a:pt x="101" y="76"/>
                      </a:lnTo>
                      <a:lnTo>
                        <a:pt x="121" y="43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5" name="Freeform 314"/>
                <p:cNvSpPr>
                  <a:spLocks/>
                </p:cNvSpPr>
                <p:nvPr/>
              </p:nvSpPr>
              <p:spPr bwMode="auto">
                <a:xfrm>
                  <a:off x="1157" y="2081"/>
                  <a:ext cx="19" cy="13"/>
                </a:xfrm>
                <a:custGeom>
                  <a:avLst/>
                  <a:gdLst>
                    <a:gd name="T0" fmla="*/ 0 w 109"/>
                    <a:gd name="T1" fmla="*/ 0 h 65"/>
                    <a:gd name="T2" fmla="*/ 0 w 109"/>
                    <a:gd name="T3" fmla="*/ 0 h 65"/>
                    <a:gd name="T4" fmla="*/ 0 w 109"/>
                    <a:gd name="T5" fmla="*/ 0 h 65"/>
                    <a:gd name="T6" fmla="*/ 0 w 109"/>
                    <a:gd name="T7" fmla="*/ 0 h 65"/>
                    <a:gd name="T8" fmla="*/ 0 w 109"/>
                    <a:gd name="T9" fmla="*/ 0 h 65"/>
                    <a:gd name="T10" fmla="*/ 0 w 109"/>
                    <a:gd name="T11" fmla="*/ 0 h 6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9"/>
                    <a:gd name="T19" fmla="*/ 0 h 65"/>
                    <a:gd name="T20" fmla="*/ 109 w 109"/>
                    <a:gd name="T21" fmla="*/ 65 h 6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9" h="65">
                      <a:moveTo>
                        <a:pt x="22" y="0"/>
                      </a:moveTo>
                      <a:lnTo>
                        <a:pt x="0" y="32"/>
                      </a:lnTo>
                      <a:lnTo>
                        <a:pt x="90" y="65"/>
                      </a:lnTo>
                      <a:lnTo>
                        <a:pt x="109" y="33"/>
                      </a:lnTo>
                      <a:lnTo>
                        <a:pt x="22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6" name="Freeform 315"/>
                <p:cNvSpPr>
                  <a:spLocks/>
                </p:cNvSpPr>
                <p:nvPr/>
              </p:nvSpPr>
              <p:spPr bwMode="auto">
                <a:xfrm>
                  <a:off x="1183" y="2091"/>
                  <a:ext cx="18" cy="12"/>
                </a:xfrm>
                <a:custGeom>
                  <a:avLst/>
                  <a:gdLst>
                    <a:gd name="T0" fmla="*/ 0 w 101"/>
                    <a:gd name="T1" fmla="*/ 0 h 62"/>
                    <a:gd name="T2" fmla="*/ 0 w 101"/>
                    <a:gd name="T3" fmla="*/ 0 h 62"/>
                    <a:gd name="T4" fmla="*/ 0 w 101"/>
                    <a:gd name="T5" fmla="*/ 0 h 62"/>
                    <a:gd name="T6" fmla="*/ 0 w 101"/>
                    <a:gd name="T7" fmla="*/ 0 h 62"/>
                    <a:gd name="T8" fmla="*/ 0 w 101"/>
                    <a:gd name="T9" fmla="*/ 0 h 62"/>
                    <a:gd name="T10" fmla="*/ 0 w 101"/>
                    <a:gd name="T11" fmla="*/ 0 h 6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1"/>
                    <a:gd name="T19" fmla="*/ 0 h 62"/>
                    <a:gd name="T20" fmla="*/ 101 w 101"/>
                    <a:gd name="T21" fmla="*/ 62 h 6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1" h="62">
                      <a:moveTo>
                        <a:pt x="28" y="0"/>
                      </a:moveTo>
                      <a:lnTo>
                        <a:pt x="0" y="33"/>
                      </a:lnTo>
                      <a:lnTo>
                        <a:pt x="68" y="62"/>
                      </a:lnTo>
                      <a:lnTo>
                        <a:pt x="101" y="34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7" name="Freeform 316"/>
                <p:cNvSpPr>
                  <a:spLocks/>
                </p:cNvSpPr>
                <p:nvPr/>
              </p:nvSpPr>
              <p:spPr bwMode="auto">
                <a:xfrm>
                  <a:off x="1091" y="2042"/>
                  <a:ext cx="17" cy="9"/>
                </a:xfrm>
                <a:custGeom>
                  <a:avLst/>
                  <a:gdLst>
                    <a:gd name="T0" fmla="*/ 0 w 94"/>
                    <a:gd name="T1" fmla="*/ 0 h 51"/>
                    <a:gd name="T2" fmla="*/ 0 w 94"/>
                    <a:gd name="T3" fmla="*/ 0 h 51"/>
                    <a:gd name="T4" fmla="*/ 0 w 94"/>
                    <a:gd name="T5" fmla="*/ 0 h 51"/>
                    <a:gd name="T6" fmla="*/ 0 w 94"/>
                    <a:gd name="T7" fmla="*/ 0 h 51"/>
                    <a:gd name="T8" fmla="*/ 0 w 94"/>
                    <a:gd name="T9" fmla="*/ 0 h 51"/>
                    <a:gd name="T10" fmla="*/ 0 w 94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4"/>
                    <a:gd name="T19" fmla="*/ 0 h 51"/>
                    <a:gd name="T20" fmla="*/ 94 w 94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4" h="51">
                      <a:moveTo>
                        <a:pt x="33" y="0"/>
                      </a:moveTo>
                      <a:lnTo>
                        <a:pt x="0" y="29"/>
                      </a:lnTo>
                      <a:lnTo>
                        <a:pt x="73" y="51"/>
                      </a:lnTo>
                      <a:lnTo>
                        <a:pt x="94" y="24"/>
                      </a:lnTo>
                      <a:lnTo>
                        <a:pt x="3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8" name="Freeform 317"/>
                <p:cNvSpPr>
                  <a:spLocks/>
                </p:cNvSpPr>
                <p:nvPr/>
              </p:nvSpPr>
              <p:spPr bwMode="auto">
                <a:xfrm>
                  <a:off x="1104" y="2033"/>
                  <a:ext cx="16" cy="8"/>
                </a:xfrm>
                <a:custGeom>
                  <a:avLst/>
                  <a:gdLst>
                    <a:gd name="T0" fmla="*/ 0 w 91"/>
                    <a:gd name="T1" fmla="*/ 0 h 44"/>
                    <a:gd name="T2" fmla="*/ 0 w 91"/>
                    <a:gd name="T3" fmla="*/ 0 h 44"/>
                    <a:gd name="T4" fmla="*/ 0 w 91"/>
                    <a:gd name="T5" fmla="*/ 0 h 44"/>
                    <a:gd name="T6" fmla="*/ 0 w 91"/>
                    <a:gd name="T7" fmla="*/ 0 h 44"/>
                    <a:gd name="T8" fmla="*/ 0 w 91"/>
                    <a:gd name="T9" fmla="*/ 0 h 44"/>
                    <a:gd name="T10" fmla="*/ 0 w 91"/>
                    <a:gd name="T11" fmla="*/ 0 h 4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1"/>
                    <a:gd name="T19" fmla="*/ 0 h 44"/>
                    <a:gd name="T20" fmla="*/ 91 w 91"/>
                    <a:gd name="T21" fmla="*/ 44 h 4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1" h="44">
                      <a:moveTo>
                        <a:pt x="31" y="0"/>
                      </a:moveTo>
                      <a:lnTo>
                        <a:pt x="0" y="23"/>
                      </a:lnTo>
                      <a:lnTo>
                        <a:pt x="69" y="44"/>
                      </a:lnTo>
                      <a:lnTo>
                        <a:pt x="91" y="22"/>
                      </a:lnTo>
                      <a:lnTo>
                        <a:pt x="31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39" name="Freeform 318"/>
                <p:cNvSpPr>
                  <a:spLocks/>
                </p:cNvSpPr>
                <p:nvPr/>
              </p:nvSpPr>
              <p:spPr bwMode="auto">
                <a:xfrm>
                  <a:off x="1117" y="2048"/>
                  <a:ext cx="19" cy="12"/>
                </a:xfrm>
                <a:custGeom>
                  <a:avLst/>
                  <a:gdLst>
                    <a:gd name="T0" fmla="*/ 0 w 111"/>
                    <a:gd name="T1" fmla="*/ 0 h 60"/>
                    <a:gd name="T2" fmla="*/ 0 w 111"/>
                    <a:gd name="T3" fmla="*/ 0 h 60"/>
                    <a:gd name="T4" fmla="*/ 0 w 111"/>
                    <a:gd name="T5" fmla="*/ 0 h 60"/>
                    <a:gd name="T6" fmla="*/ 0 w 111"/>
                    <a:gd name="T7" fmla="*/ 0 h 60"/>
                    <a:gd name="T8" fmla="*/ 0 w 111"/>
                    <a:gd name="T9" fmla="*/ 0 h 60"/>
                    <a:gd name="T10" fmla="*/ 0 w 111"/>
                    <a:gd name="T11" fmla="*/ 0 h 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11"/>
                    <a:gd name="T19" fmla="*/ 0 h 60"/>
                    <a:gd name="T20" fmla="*/ 111 w 111"/>
                    <a:gd name="T21" fmla="*/ 60 h 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11" h="60">
                      <a:moveTo>
                        <a:pt x="25" y="0"/>
                      </a:moveTo>
                      <a:lnTo>
                        <a:pt x="0" y="32"/>
                      </a:lnTo>
                      <a:lnTo>
                        <a:pt x="86" y="60"/>
                      </a:lnTo>
                      <a:lnTo>
                        <a:pt x="111" y="29"/>
                      </a:lnTo>
                      <a:lnTo>
                        <a:pt x="2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0" name="Freeform 319"/>
                <p:cNvSpPr>
                  <a:spLocks/>
                </p:cNvSpPr>
                <p:nvPr/>
              </p:nvSpPr>
              <p:spPr bwMode="auto">
                <a:xfrm>
                  <a:off x="1142" y="2058"/>
                  <a:ext cx="17" cy="10"/>
                </a:xfrm>
                <a:custGeom>
                  <a:avLst/>
                  <a:gdLst>
                    <a:gd name="T0" fmla="*/ 0 w 100"/>
                    <a:gd name="T1" fmla="*/ 0 h 51"/>
                    <a:gd name="T2" fmla="*/ 0 w 100"/>
                    <a:gd name="T3" fmla="*/ 0 h 51"/>
                    <a:gd name="T4" fmla="*/ 0 w 100"/>
                    <a:gd name="T5" fmla="*/ 0 h 51"/>
                    <a:gd name="T6" fmla="*/ 0 w 100"/>
                    <a:gd name="T7" fmla="*/ 0 h 51"/>
                    <a:gd name="T8" fmla="*/ 0 w 100"/>
                    <a:gd name="T9" fmla="*/ 0 h 51"/>
                    <a:gd name="T10" fmla="*/ 0 w 100"/>
                    <a:gd name="T11" fmla="*/ 0 h 51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00"/>
                    <a:gd name="T19" fmla="*/ 0 h 51"/>
                    <a:gd name="T20" fmla="*/ 100 w 100"/>
                    <a:gd name="T21" fmla="*/ 51 h 51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00" h="51">
                      <a:moveTo>
                        <a:pt x="28" y="0"/>
                      </a:moveTo>
                      <a:lnTo>
                        <a:pt x="0" y="26"/>
                      </a:lnTo>
                      <a:lnTo>
                        <a:pt x="90" y="51"/>
                      </a:lnTo>
                      <a:lnTo>
                        <a:pt x="100" y="20"/>
                      </a:lnTo>
                      <a:lnTo>
                        <a:pt x="28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1" name="Freeform 320"/>
                <p:cNvSpPr>
                  <a:spLocks/>
                </p:cNvSpPr>
                <p:nvPr/>
              </p:nvSpPr>
              <p:spPr bwMode="auto">
                <a:xfrm>
                  <a:off x="1129" y="2041"/>
                  <a:ext cx="13" cy="9"/>
                </a:xfrm>
                <a:custGeom>
                  <a:avLst/>
                  <a:gdLst>
                    <a:gd name="T0" fmla="*/ 0 w 79"/>
                    <a:gd name="T1" fmla="*/ 0 h 50"/>
                    <a:gd name="T2" fmla="*/ 0 w 79"/>
                    <a:gd name="T3" fmla="*/ 0 h 50"/>
                    <a:gd name="T4" fmla="*/ 0 w 79"/>
                    <a:gd name="T5" fmla="*/ 0 h 50"/>
                    <a:gd name="T6" fmla="*/ 0 w 79"/>
                    <a:gd name="T7" fmla="*/ 0 h 50"/>
                    <a:gd name="T8" fmla="*/ 0 w 79"/>
                    <a:gd name="T9" fmla="*/ 0 h 50"/>
                    <a:gd name="T10" fmla="*/ 0 w 79"/>
                    <a:gd name="T11" fmla="*/ 0 h 5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9"/>
                    <a:gd name="T19" fmla="*/ 0 h 50"/>
                    <a:gd name="T20" fmla="*/ 79 w 79"/>
                    <a:gd name="T21" fmla="*/ 50 h 5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9" h="50">
                      <a:moveTo>
                        <a:pt x="27" y="0"/>
                      </a:moveTo>
                      <a:lnTo>
                        <a:pt x="0" y="21"/>
                      </a:lnTo>
                      <a:lnTo>
                        <a:pt x="67" y="50"/>
                      </a:lnTo>
                      <a:lnTo>
                        <a:pt x="79" y="21"/>
                      </a:lnTo>
                      <a:lnTo>
                        <a:pt x="27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2" name="Freeform 321"/>
                <p:cNvSpPr>
                  <a:spLocks/>
                </p:cNvSpPr>
                <p:nvPr/>
              </p:nvSpPr>
              <p:spPr bwMode="auto">
                <a:xfrm>
                  <a:off x="1151" y="2047"/>
                  <a:ext cx="15" cy="10"/>
                </a:xfrm>
                <a:custGeom>
                  <a:avLst/>
                  <a:gdLst>
                    <a:gd name="T0" fmla="*/ 0 w 88"/>
                    <a:gd name="T1" fmla="*/ 0 h 55"/>
                    <a:gd name="T2" fmla="*/ 0 w 88"/>
                    <a:gd name="T3" fmla="*/ 0 h 55"/>
                    <a:gd name="T4" fmla="*/ 0 w 88"/>
                    <a:gd name="T5" fmla="*/ 0 h 55"/>
                    <a:gd name="T6" fmla="*/ 0 w 88"/>
                    <a:gd name="T7" fmla="*/ 0 h 55"/>
                    <a:gd name="T8" fmla="*/ 0 w 88"/>
                    <a:gd name="T9" fmla="*/ 0 h 55"/>
                    <a:gd name="T10" fmla="*/ 0 w 88"/>
                    <a:gd name="T11" fmla="*/ 0 h 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8"/>
                    <a:gd name="T19" fmla="*/ 0 h 55"/>
                    <a:gd name="T20" fmla="*/ 88 w 88"/>
                    <a:gd name="T21" fmla="*/ 55 h 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8" h="55">
                      <a:moveTo>
                        <a:pt x="26" y="0"/>
                      </a:moveTo>
                      <a:lnTo>
                        <a:pt x="0" y="31"/>
                      </a:lnTo>
                      <a:lnTo>
                        <a:pt x="70" y="55"/>
                      </a:lnTo>
                      <a:lnTo>
                        <a:pt x="88" y="24"/>
                      </a:lnTo>
                      <a:lnTo>
                        <a:pt x="26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3" name="Freeform 322"/>
                <p:cNvSpPr>
                  <a:spLocks/>
                </p:cNvSpPr>
                <p:nvPr/>
              </p:nvSpPr>
              <p:spPr bwMode="auto">
                <a:xfrm>
                  <a:off x="1166" y="2068"/>
                  <a:ext cx="16" cy="10"/>
                </a:xfrm>
                <a:custGeom>
                  <a:avLst/>
                  <a:gdLst>
                    <a:gd name="T0" fmla="*/ 0 w 95"/>
                    <a:gd name="T1" fmla="*/ 0 h 57"/>
                    <a:gd name="T2" fmla="*/ 0 w 95"/>
                    <a:gd name="T3" fmla="*/ 0 h 57"/>
                    <a:gd name="T4" fmla="*/ 0 w 95"/>
                    <a:gd name="T5" fmla="*/ 0 h 57"/>
                    <a:gd name="T6" fmla="*/ 0 w 95"/>
                    <a:gd name="T7" fmla="*/ 0 h 57"/>
                    <a:gd name="T8" fmla="*/ 0 w 95"/>
                    <a:gd name="T9" fmla="*/ 0 h 57"/>
                    <a:gd name="T10" fmla="*/ 0 w 95"/>
                    <a:gd name="T11" fmla="*/ 0 h 57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95"/>
                    <a:gd name="T19" fmla="*/ 0 h 57"/>
                    <a:gd name="T20" fmla="*/ 95 w 95"/>
                    <a:gd name="T21" fmla="*/ 57 h 57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95" h="57">
                      <a:moveTo>
                        <a:pt x="13" y="0"/>
                      </a:moveTo>
                      <a:lnTo>
                        <a:pt x="0" y="33"/>
                      </a:lnTo>
                      <a:lnTo>
                        <a:pt x="82" y="57"/>
                      </a:lnTo>
                      <a:lnTo>
                        <a:pt x="95" y="24"/>
                      </a:lnTo>
                      <a:lnTo>
                        <a:pt x="13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4" name="Freeform 323"/>
                <p:cNvSpPr>
                  <a:spLocks/>
                </p:cNvSpPr>
                <p:nvPr/>
              </p:nvSpPr>
              <p:spPr bwMode="auto">
                <a:xfrm>
                  <a:off x="1175" y="2056"/>
                  <a:ext cx="12" cy="12"/>
                </a:xfrm>
                <a:custGeom>
                  <a:avLst/>
                  <a:gdLst>
                    <a:gd name="T0" fmla="*/ 0 w 72"/>
                    <a:gd name="T1" fmla="*/ 0 h 60"/>
                    <a:gd name="T2" fmla="*/ 0 w 72"/>
                    <a:gd name="T3" fmla="*/ 0 h 60"/>
                    <a:gd name="T4" fmla="*/ 0 w 72"/>
                    <a:gd name="T5" fmla="*/ 0 h 60"/>
                    <a:gd name="T6" fmla="*/ 0 w 72"/>
                    <a:gd name="T7" fmla="*/ 0 h 60"/>
                    <a:gd name="T8" fmla="*/ 0 w 72"/>
                    <a:gd name="T9" fmla="*/ 0 h 60"/>
                    <a:gd name="T10" fmla="*/ 0 w 72"/>
                    <a:gd name="T11" fmla="*/ 0 h 60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2"/>
                    <a:gd name="T19" fmla="*/ 0 h 60"/>
                    <a:gd name="T20" fmla="*/ 72 w 72"/>
                    <a:gd name="T21" fmla="*/ 60 h 60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2" h="60">
                      <a:moveTo>
                        <a:pt x="5" y="0"/>
                      </a:moveTo>
                      <a:lnTo>
                        <a:pt x="0" y="29"/>
                      </a:lnTo>
                      <a:lnTo>
                        <a:pt x="72" y="60"/>
                      </a:lnTo>
                      <a:lnTo>
                        <a:pt x="72" y="20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5" name="Freeform 324"/>
                <p:cNvSpPr>
                  <a:spLocks/>
                </p:cNvSpPr>
                <p:nvPr/>
              </p:nvSpPr>
              <p:spPr bwMode="auto">
                <a:xfrm>
                  <a:off x="1191" y="2074"/>
                  <a:ext cx="13" cy="13"/>
                </a:xfrm>
                <a:custGeom>
                  <a:avLst/>
                  <a:gdLst>
                    <a:gd name="T0" fmla="*/ 0 w 75"/>
                    <a:gd name="T1" fmla="*/ 0 h 64"/>
                    <a:gd name="T2" fmla="*/ 0 w 75"/>
                    <a:gd name="T3" fmla="*/ 0 h 64"/>
                    <a:gd name="T4" fmla="*/ 0 w 75"/>
                    <a:gd name="T5" fmla="*/ 0 h 64"/>
                    <a:gd name="T6" fmla="*/ 0 w 75"/>
                    <a:gd name="T7" fmla="*/ 0 h 64"/>
                    <a:gd name="T8" fmla="*/ 0 w 75"/>
                    <a:gd name="T9" fmla="*/ 0 h 64"/>
                    <a:gd name="T10" fmla="*/ 0 w 75"/>
                    <a:gd name="T11" fmla="*/ 0 h 64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5"/>
                    <a:gd name="T19" fmla="*/ 0 h 64"/>
                    <a:gd name="T20" fmla="*/ 75 w 75"/>
                    <a:gd name="T21" fmla="*/ 64 h 64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5" h="64">
                      <a:moveTo>
                        <a:pt x="0" y="0"/>
                      </a:moveTo>
                      <a:lnTo>
                        <a:pt x="0" y="45"/>
                      </a:lnTo>
                      <a:lnTo>
                        <a:pt x="69" y="64"/>
                      </a:lnTo>
                      <a:lnTo>
                        <a:pt x="75" y="2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6" name="Freeform 325"/>
                <p:cNvSpPr>
                  <a:spLocks/>
                </p:cNvSpPr>
                <p:nvPr/>
              </p:nvSpPr>
              <p:spPr bwMode="auto">
                <a:xfrm>
                  <a:off x="1198" y="2068"/>
                  <a:ext cx="13" cy="10"/>
                </a:xfrm>
                <a:custGeom>
                  <a:avLst/>
                  <a:gdLst>
                    <a:gd name="T0" fmla="*/ 0 w 80"/>
                    <a:gd name="T1" fmla="*/ 0 h 55"/>
                    <a:gd name="T2" fmla="*/ 0 w 80"/>
                    <a:gd name="T3" fmla="*/ 0 h 55"/>
                    <a:gd name="T4" fmla="*/ 0 w 80"/>
                    <a:gd name="T5" fmla="*/ 0 h 55"/>
                    <a:gd name="T6" fmla="*/ 0 w 80"/>
                    <a:gd name="T7" fmla="*/ 0 h 55"/>
                    <a:gd name="T8" fmla="*/ 0 w 80"/>
                    <a:gd name="T9" fmla="*/ 0 h 55"/>
                    <a:gd name="T10" fmla="*/ 0 w 80"/>
                    <a:gd name="T11" fmla="*/ 0 h 55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80"/>
                    <a:gd name="T19" fmla="*/ 0 h 55"/>
                    <a:gd name="T20" fmla="*/ 80 w 80"/>
                    <a:gd name="T21" fmla="*/ 55 h 55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80" h="55">
                      <a:moveTo>
                        <a:pt x="0" y="0"/>
                      </a:moveTo>
                      <a:lnTo>
                        <a:pt x="2" y="33"/>
                      </a:lnTo>
                      <a:lnTo>
                        <a:pt x="60" y="55"/>
                      </a:lnTo>
                      <a:lnTo>
                        <a:pt x="80" y="27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8247" name="Freeform 326"/>
                <p:cNvSpPr>
                  <a:spLocks/>
                </p:cNvSpPr>
                <p:nvPr/>
              </p:nvSpPr>
              <p:spPr bwMode="auto">
                <a:xfrm>
                  <a:off x="1181" y="2033"/>
                  <a:ext cx="150" cy="113"/>
                </a:xfrm>
                <a:custGeom>
                  <a:avLst/>
                  <a:gdLst>
                    <a:gd name="T0" fmla="*/ 0 w 692"/>
                    <a:gd name="T1" fmla="*/ 0 h 746"/>
                    <a:gd name="T2" fmla="*/ 0 w 692"/>
                    <a:gd name="T3" fmla="*/ 0 h 746"/>
                    <a:gd name="T4" fmla="*/ 0 w 692"/>
                    <a:gd name="T5" fmla="*/ 0 h 746"/>
                    <a:gd name="T6" fmla="*/ 0 w 692"/>
                    <a:gd name="T7" fmla="*/ 0 h 746"/>
                    <a:gd name="T8" fmla="*/ 0 w 692"/>
                    <a:gd name="T9" fmla="*/ 0 h 746"/>
                    <a:gd name="T10" fmla="*/ 0 w 692"/>
                    <a:gd name="T11" fmla="*/ 0 h 746"/>
                    <a:gd name="T12" fmla="*/ 0 w 692"/>
                    <a:gd name="T13" fmla="*/ 0 h 746"/>
                    <a:gd name="T14" fmla="*/ 0 w 692"/>
                    <a:gd name="T15" fmla="*/ 0 h 746"/>
                    <a:gd name="T16" fmla="*/ 0 w 692"/>
                    <a:gd name="T17" fmla="*/ 0 h 746"/>
                    <a:gd name="T18" fmla="*/ 0 w 692"/>
                    <a:gd name="T19" fmla="*/ 0 h 746"/>
                    <a:gd name="T20" fmla="*/ 0 w 692"/>
                    <a:gd name="T21" fmla="*/ 0 h 746"/>
                    <a:gd name="T22" fmla="*/ 0 w 692"/>
                    <a:gd name="T23" fmla="*/ 0 h 746"/>
                    <a:gd name="T24" fmla="*/ 0 w 692"/>
                    <a:gd name="T25" fmla="*/ 0 h 746"/>
                    <a:gd name="T26" fmla="*/ 0 w 692"/>
                    <a:gd name="T27" fmla="*/ 0 h 746"/>
                    <a:gd name="T28" fmla="*/ 0 w 692"/>
                    <a:gd name="T29" fmla="*/ 0 h 746"/>
                    <a:gd name="T30" fmla="*/ 0 w 692"/>
                    <a:gd name="T31" fmla="*/ 0 h 746"/>
                    <a:gd name="T32" fmla="*/ 0 w 692"/>
                    <a:gd name="T33" fmla="*/ 0 h 746"/>
                    <a:gd name="T34" fmla="*/ 0 w 692"/>
                    <a:gd name="T35" fmla="*/ 0 h 746"/>
                    <a:gd name="T36" fmla="*/ 0 w 692"/>
                    <a:gd name="T37" fmla="*/ 0 h 746"/>
                    <a:gd name="T38" fmla="*/ 0 w 692"/>
                    <a:gd name="T39" fmla="*/ 0 h 746"/>
                    <a:gd name="T40" fmla="*/ 0 w 692"/>
                    <a:gd name="T41" fmla="*/ 0 h 746"/>
                    <a:gd name="T42" fmla="*/ 0 w 692"/>
                    <a:gd name="T43" fmla="*/ 0 h 746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692"/>
                    <a:gd name="T67" fmla="*/ 0 h 746"/>
                    <a:gd name="T68" fmla="*/ 692 w 692"/>
                    <a:gd name="T69" fmla="*/ 746 h 746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692" h="746">
                      <a:moveTo>
                        <a:pt x="0" y="704"/>
                      </a:moveTo>
                      <a:lnTo>
                        <a:pt x="344" y="635"/>
                      </a:lnTo>
                      <a:lnTo>
                        <a:pt x="483" y="570"/>
                      </a:lnTo>
                      <a:lnTo>
                        <a:pt x="575" y="479"/>
                      </a:lnTo>
                      <a:lnTo>
                        <a:pt x="639" y="366"/>
                      </a:lnTo>
                      <a:lnTo>
                        <a:pt x="664" y="252"/>
                      </a:lnTo>
                      <a:lnTo>
                        <a:pt x="642" y="146"/>
                      </a:lnTo>
                      <a:lnTo>
                        <a:pt x="586" y="74"/>
                      </a:lnTo>
                      <a:lnTo>
                        <a:pt x="516" y="42"/>
                      </a:lnTo>
                      <a:lnTo>
                        <a:pt x="521" y="0"/>
                      </a:lnTo>
                      <a:lnTo>
                        <a:pt x="596" y="38"/>
                      </a:lnTo>
                      <a:lnTo>
                        <a:pt x="648" y="96"/>
                      </a:lnTo>
                      <a:lnTo>
                        <a:pt x="682" y="156"/>
                      </a:lnTo>
                      <a:lnTo>
                        <a:pt x="692" y="263"/>
                      </a:lnTo>
                      <a:lnTo>
                        <a:pt x="668" y="386"/>
                      </a:lnTo>
                      <a:lnTo>
                        <a:pt x="616" y="480"/>
                      </a:lnTo>
                      <a:lnTo>
                        <a:pt x="563" y="537"/>
                      </a:lnTo>
                      <a:lnTo>
                        <a:pt x="477" y="615"/>
                      </a:lnTo>
                      <a:lnTo>
                        <a:pt x="354" y="670"/>
                      </a:lnTo>
                      <a:lnTo>
                        <a:pt x="16" y="746"/>
                      </a:lnTo>
                      <a:lnTo>
                        <a:pt x="0" y="704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grpSp>
              <p:nvGrpSpPr>
                <p:cNvPr id="8248" name="Group 327"/>
                <p:cNvGrpSpPr>
                  <a:grpSpLocks/>
                </p:cNvGrpSpPr>
                <p:nvPr/>
              </p:nvGrpSpPr>
              <p:grpSpPr bwMode="auto">
                <a:xfrm>
                  <a:off x="1156" y="1763"/>
                  <a:ext cx="189" cy="291"/>
                  <a:chOff x="2928" y="1104"/>
                  <a:chExt cx="362" cy="517"/>
                </a:xfrm>
              </p:grpSpPr>
              <p:sp>
                <p:nvSpPr>
                  <p:cNvPr id="8249" name="Freeform 328"/>
                  <p:cNvSpPr>
                    <a:spLocks/>
                  </p:cNvSpPr>
                  <p:nvPr/>
                </p:nvSpPr>
                <p:spPr bwMode="auto">
                  <a:xfrm>
                    <a:off x="2928" y="1104"/>
                    <a:ext cx="362" cy="517"/>
                  </a:xfrm>
                  <a:custGeom>
                    <a:avLst/>
                    <a:gdLst>
                      <a:gd name="T0" fmla="*/ 1 w 724"/>
                      <a:gd name="T1" fmla="*/ 1 h 1033"/>
                      <a:gd name="T2" fmla="*/ 1 w 724"/>
                      <a:gd name="T3" fmla="*/ 1 h 1033"/>
                      <a:gd name="T4" fmla="*/ 1 w 724"/>
                      <a:gd name="T5" fmla="*/ 1 h 1033"/>
                      <a:gd name="T6" fmla="*/ 1 w 724"/>
                      <a:gd name="T7" fmla="*/ 1 h 1033"/>
                      <a:gd name="T8" fmla="*/ 1 w 724"/>
                      <a:gd name="T9" fmla="*/ 1 h 1033"/>
                      <a:gd name="T10" fmla="*/ 1 w 724"/>
                      <a:gd name="T11" fmla="*/ 1 h 1033"/>
                      <a:gd name="T12" fmla="*/ 1 w 724"/>
                      <a:gd name="T13" fmla="*/ 1 h 1033"/>
                      <a:gd name="T14" fmla="*/ 1 w 724"/>
                      <a:gd name="T15" fmla="*/ 1 h 1033"/>
                      <a:gd name="T16" fmla="*/ 1 w 724"/>
                      <a:gd name="T17" fmla="*/ 1 h 1033"/>
                      <a:gd name="T18" fmla="*/ 1 w 724"/>
                      <a:gd name="T19" fmla="*/ 1 h 1033"/>
                      <a:gd name="T20" fmla="*/ 1 w 724"/>
                      <a:gd name="T21" fmla="*/ 1 h 1033"/>
                      <a:gd name="T22" fmla="*/ 1 w 724"/>
                      <a:gd name="T23" fmla="*/ 1 h 1033"/>
                      <a:gd name="T24" fmla="*/ 1 w 724"/>
                      <a:gd name="T25" fmla="*/ 1 h 1033"/>
                      <a:gd name="T26" fmla="*/ 1 w 724"/>
                      <a:gd name="T27" fmla="*/ 1 h 1033"/>
                      <a:gd name="T28" fmla="*/ 1 w 724"/>
                      <a:gd name="T29" fmla="*/ 1 h 1033"/>
                      <a:gd name="T30" fmla="*/ 1 w 724"/>
                      <a:gd name="T31" fmla="*/ 1 h 1033"/>
                      <a:gd name="T32" fmla="*/ 1 w 724"/>
                      <a:gd name="T33" fmla="*/ 1 h 1033"/>
                      <a:gd name="T34" fmla="*/ 1 w 724"/>
                      <a:gd name="T35" fmla="*/ 1 h 1033"/>
                      <a:gd name="T36" fmla="*/ 1 w 724"/>
                      <a:gd name="T37" fmla="*/ 1 h 1033"/>
                      <a:gd name="T38" fmla="*/ 1 w 724"/>
                      <a:gd name="T39" fmla="*/ 1 h 1033"/>
                      <a:gd name="T40" fmla="*/ 1 w 724"/>
                      <a:gd name="T41" fmla="*/ 1 h 1033"/>
                      <a:gd name="T42" fmla="*/ 1 w 724"/>
                      <a:gd name="T43" fmla="*/ 1 h 1033"/>
                      <a:gd name="T44" fmla="*/ 1 w 724"/>
                      <a:gd name="T45" fmla="*/ 1 h 1033"/>
                      <a:gd name="T46" fmla="*/ 1 w 724"/>
                      <a:gd name="T47" fmla="*/ 1 h 1033"/>
                      <a:gd name="T48" fmla="*/ 1 w 724"/>
                      <a:gd name="T49" fmla="*/ 1 h 1033"/>
                      <a:gd name="T50" fmla="*/ 1 w 724"/>
                      <a:gd name="T51" fmla="*/ 1 h 1033"/>
                      <a:gd name="T52" fmla="*/ 1 w 724"/>
                      <a:gd name="T53" fmla="*/ 1 h 1033"/>
                      <a:gd name="T54" fmla="*/ 1 w 724"/>
                      <a:gd name="T55" fmla="*/ 1 h 1033"/>
                      <a:gd name="T56" fmla="*/ 1 w 724"/>
                      <a:gd name="T57" fmla="*/ 1 h 1033"/>
                      <a:gd name="T58" fmla="*/ 1 w 724"/>
                      <a:gd name="T59" fmla="*/ 1 h 1033"/>
                      <a:gd name="T60" fmla="*/ 1 w 724"/>
                      <a:gd name="T61" fmla="*/ 1 h 1033"/>
                      <a:gd name="T62" fmla="*/ 1 w 724"/>
                      <a:gd name="T63" fmla="*/ 1 h 1033"/>
                      <a:gd name="T64" fmla="*/ 1 w 724"/>
                      <a:gd name="T65" fmla="*/ 1 h 1033"/>
                      <a:gd name="T66" fmla="*/ 1 w 724"/>
                      <a:gd name="T67" fmla="*/ 1 h 1033"/>
                      <a:gd name="T68" fmla="*/ 1 w 724"/>
                      <a:gd name="T69" fmla="*/ 1 h 1033"/>
                      <a:gd name="T70" fmla="*/ 1 w 724"/>
                      <a:gd name="T71" fmla="*/ 1 h 1033"/>
                      <a:gd name="T72" fmla="*/ 1 w 724"/>
                      <a:gd name="T73" fmla="*/ 1 h 1033"/>
                      <a:gd name="T74" fmla="*/ 1 w 724"/>
                      <a:gd name="T75" fmla="*/ 1 h 1033"/>
                      <a:gd name="T76" fmla="*/ 1 w 724"/>
                      <a:gd name="T77" fmla="*/ 1 h 1033"/>
                      <a:gd name="T78" fmla="*/ 1 w 724"/>
                      <a:gd name="T79" fmla="*/ 1 h 1033"/>
                      <a:gd name="T80" fmla="*/ 1 w 724"/>
                      <a:gd name="T81" fmla="*/ 1 h 1033"/>
                      <a:gd name="T82" fmla="*/ 1 w 724"/>
                      <a:gd name="T83" fmla="*/ 1 h 1033"/>
                      <a:gd name="T84" fmla="*/ 1 w 724"/>
                      <a:gd name="T85" fmla="*/ 1 h 1033"/>
                      <a:gd name="T86" fmla="*/ 1 w 724"/>
                      <a:gd name="T87" fmla="*/ 1 h 1033"/>
                      <a:gd name="T88" fmla="*/ 1 w 724"/>
                      <a:gd name="T89" fmla="*/ 1 h 1033"/>
                      <a:gd name="T90" fmla="*/ 1 w 724"/>
                      <a:gd name="T91" fmla="*/ 1 h 1033"/>
                      <a:gd name="T92" fmla="*/ 1 w 724"/>
                      <a:gd name="T93" fmla="*/ 1 h 1033"/>
                      <a:gd name="T94" fmla="*/ 1 w 724"/>
                      <a:gd name="T95" fmla="*/ 1 h 1033"/>
                      <a:gd name="T96" fmla="*/ 1 w 724"/>
                      <a:gd name="T97" fmla="*/ 1 h 1033"/>
                      <a:gd name="T98" fmla="*/ 1 w 724"/>
                      <a:gd name="T99" fmla="*/ 1 h 1033"/>
                      <a:gd name="T100" fmla="*/ 1 w 724"/>
                      <a:gd name="T101" fmla="*/ 1 h 1033"/>
                      <a:gd name="T102" fmla="*/ 1 w 724"/>
                      <a:gd name="T103" fmla="*/ 1 h 1033"/>
                      <a:gd name="T104" fmla="*/ 1 w 724"/>
                      <a:gd name="T105" fmla="*/ 0 h 1033"/>
                      <a:gd name="T106" fmla="*/ 1 w 724"/>
                      <a:gd name="T107" fmla="*/ 1 h 1033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60000 65536"/>
                      <a:gd name="T136" fmla="*/ 0 60000 65536"/>
                      <a:gd name="T137" fmla="*/ 0 60000 65536"/>
                      <a:gd name="T138" fmla="*/ 0 60000 65536"/>
                      <a:gd name="T139" fmla="*/ 0 60000 65536"/>
                      <a:gd name="T140" fmla="*/ 0 60000 65536"/>
                      <a:gd name="T141" fmla="*/ 0 60000 65536"/>
                      <a:gd name="T142" fmla="*/ 0 60000 65536"/>
                      <a:gd name="T143" fmla="*/ 0 60000 65536"/>
                      <a:gd name="T144" fmla="*/ 0 60000 65536"/>
                      <a:gd name="T145" fmla="*/ 0 60000 65536"/>
                      <a:gd name="T146" fmla="*/ 0 60000 65536"/>
                      <a:gd name="T147" fmla="*/ 0 60000 65536"/>
                      <a:gd name="T148" fmla="*/ 0 60000 65536"/>
                      <a:gd name="T149" fmla="*/ 0 60000 65536"/>
                      <a:gd name="T150" fmla="*/ 0 60000 65536"/>
                      <a:gd name="T151" fmla="*/ 0 60000 65536"/>
                      <a:gd name="T152" fmla="*/ 0 60000 65536"/>
                      <a:gd name="T153" fmla="*/ 0 60000 65536"/>
                      <a:gd name="T154" fmla="*/ 0 60000 65536"/>
                      <a:gd name="T155" fmla="*/ 0 60000 65536"/>
                      <a:gd name="T156" fmla="*/ 0 60000 65536"/>
                      <a:gd name="T157" fmla="*/ 0 60000 65536"/>
                      <a:gd name="T158" fmla="*/ 0 60000 65536"/>
                      <a:gd name="T159" fmla="*/ 0 60000 65536"/>
                      <a:gd name="T160" fmla="*/ 0 60000 65536"/>
                      <a:gd name="T161" fmla="*/ 0 60000 65536"/>
                      <a:gd name="T162" fmla="*/ 0 w 724"/>
                      <a:gd name="T163" fmla="*/ 0 h 1033"/>
                      <a:gd name="T164" fmla="*/ 724 w 724"/>
                      <a:gd name="T165" fmla="*/ 1033 h 1033"/>
                    </a:gdLst>
                    <a:ahLst/>
                    <a:cxnLst>
                      <a:cxn ang="T108">
                        <a:pos x="T0" y="T1"/>
                      </a:cxn>
                      <a:cxn ang="T109">
                        <a:pos x="T2" y="T3"/>
                      </a:cxn>
                      <a:cxn ang="T110">
                        <a:pos x="T4" y="T5"/>
                      </a:cxn>
                      <a:cxn ang="T111">
                        <a:pos x="T6" y="T7"/>
                      </a:cxn>
                      <a:cxn ang="T112">
                        <a:pos x="T8" y="T9"/>
                      </a:cxn>
                      <a:cxn ang="T113">
                        <a:pos x="T10" y="T11"/>
                      </a:cxn>
                      <a:cxn ang="T114">
                        <a:pos x="T12" y="T13"/>
                      </a:cxn>
                      <a:cxn ang="T115">
                        <a:pos x="T14" y="T15"/>
                      </a:cxn>
                      <a:cxn ang="T116">
                        <a:pos x="T16" y="T17"/>
                      </a:cxn>
                      <a:cxn ang="T117">
                        <a:pos x="T18" y="T19"/>
                      </a:cxn>
                      <a:cxn ang="T118">
                        <a:pos x="T20" y="T21"/>
                      </a:cxn>
                      <a:cxn ang="T119">
                        <a:pos x="T22" y="T23"/>
                      </a:cxn>
                      <a:cxn ang="T120">
                        <a:pos x="T24" y="T25"/>
                      </a:cxn>
                      <a:cxn ang="T121">
                        <a:pos x="T26" y="T27"/>
                      </a:cxn>
                      <a:cxn ang="T122">
                        <a:pos x="T28" y="T29"/>
                      </a:cxn>
                      <a:cxn ang="T123">
                        <a:pos x="T30" y="T31"/>
                      </a:cxn>
                      <a:cxn ang="T124">
                        <a:pos x="T32" y="T33"/>
                      </a:cxn>
                      <a:cxn ang="T125">
                        <a:pos x="T34" y="T35"/>
                      </a:cxn>
                      <a:cxn ang="T126">
                        <a:pos x="T36" y="T37"/>
                      </a:cxn>
                      <a:cxn ang="T127">
                        <a:pos x="T38" y="T39"/>
                      </a:cxn>
                      <a:cxn ang="T128">
                        <a:pos x="T40" y="T41"/>
                      </a:cxn>
                      <a:cxn ang="T129">
                        <a:pos x="T42" y="T43"/>
                      </a:cxn>
                      <a:cxn ang="T130">
                        <a:pos x="T44" y="T45"/>
                      </a:cxn>
                      <a:cxn ang="T131">
                        <a:pos x="T46" y="T47"/>
                      </a:cxn>
                      <a:cxn ang="T132">
                        <a:pos x="T48" y="T49"/>
                      </a:cxn>
                      <a:cxn ang="T133">
                        <a:pos x="T50" y="T51"/>
                      </a:cxn>
                      <a:cxn ang="T134">
                        <a:pos x="T52" y="T53"/>
                      </a:cxn>
                      <a:cxn ang="T135">
                        <a:pos x="T54" y="T55"/>
                      </a:cxn>
                      <a:cxn ang="T136">
                        <a:pos x="T56" y="T57"/>
                      </a:cxn>
                      <a:cxn ang="T137">
                        <a:pos x="T58" y="T59"/>
                      </a:cxn>
                      <a:cxn ang="T138">
                        <a:pos x="T60" y="T61"/>
                      </a:cxn>
                      <a:cxn ang="T139">
                        <a:pos x="T62" y="T63"/>
                      </a:cxn>
                      <a:cxn ang="T140">
                        <a:pos x="T64" y="T65"/>
                      </a:cxn>
                      <a:cxn ang="T141">
                        <a:pos x="T66" y="T67"/>
                      </a:cxn>
                      <a:cxn ang="T142">
                        <a:pos x="T68" y="T69"/>
                      </a:cxn>
                      <a:cxn ang="T143">
                        <a:pos x="T70" y="T71"/>
                      </a:cxn>
                      <a:cxn ang="T144">
                        <a:pos x="T72" y="T73"/>
                      </a:cxn>
                      <a:cxn ang="T145">
                        <a:pos x="T74" y="T75"/>
                      </a:cxn>
                      <a:cxn ang="T146">
                        <a:pos x="T76" y="T77"/>
                      </a:cxn>
                      <a:cxn ang="T147">
                        <a:pos x="T78" y="T79"/>
                      </a:cxn>
                      <a:cxn ang="T148">
                        <a:pos x="T80" y="T81"/>
                      </a:cxn>
                      <a:cxn ang="T149">
                        <a:pos x="T82" y="T83"/>
                      </a:cxn>
                      <a:cxn ang="T150">
                        <a:pos x="T84" y="T85"/>
                      </a:cxn>
                      <a:cxn ang="T151">
                        <a:pos x="T86" y="T87"/>
                      </a:cxn>
                      <a:cxn ang="T152">
                        <a:pos x="T88" y="T89"/>
                      </a:cxn>
                      <a:cxn ang="T153">
                        <a:pos x="T90" y="T91"/>
                      </a:cxn>
                      <a:cxn ang="T154">
                        <a:pos x="T92" y="T93"/>
                      </a:cxn>
                      <a:cxn ang="T155">
                        <a:pos x="T94" y="T95"/>
                      </a:cxn>
                      <a:cxn ang="T156">
                        <a:pos x="T96" y="T97"/>
                      </a:cxn>
                      <a:cxn ang="T157">
                        <a:pos x="T98" y="T99"/>
                      </a:cxn>
                      <a:cxn ang="T158">
                        <a:pos x="T100" y="T101"/>
                      </a:cxn>
                      <a:cxn ang="T159">
                        <a:pos x="T102" y="T103"/>
                      </a:cxn>
                      <a:cxn ang="T160">
                        <a:pos x="T104" y="T105"/>
                      </a:cxn>
                      <a:cxn ang="T161">
                        <a:pos x="T106" y="T107"/>
                      </a:cxn>
                    </a:cxnLst>
                    <a:rect l="T162" t="T163" r="T164" b="T165"/>
                    <a:pathLst>
                      <a:path w="724" h="1033">
                        <a:moveTo>
                          <a:pt x="179" y="62"/>
                        </a:moveTo>
                        <a:lnTo>
                          <a:pt x="152" y="56"/>
                        </a:lnTo>
                        <a:lnTo>
                          <a:pt x="0" y="623"/>
                        </a:lnTo>
                        <a:lnTo>
                          <a:pt x="31" y="642"/>
                        </a:lnTo>
                        <a:lnTo>
                          <a:pt x="31" y="671"/>
                        </a:lnTo>
                        <a:lnTo>
                          <a:pt x="132" y="719"/>
                        </a:lnTo>
                        <a:lnTo>
                          <a:pt x="135" y="719"/>
                        </a:lnTo>
                        <a:lnTo>
                          <a:pt x="143" y="720"/>
                        </a:lnTo>
                        <a:lnTo>
                          <a:pt x="154" y="720"/>
                        </a:lnTo>
                        <a:lnTo>
                          <a:pt x="169" y="721"/>
                        </a:lnTo>
                        <a:lnTo>
                          <a:pt x="188" y="724"/>
                        </a:lnTo>
                        <a:lnTo>
                          <a:pt x="209" y="725"/>
                        </a:lnTo>
                        <a:lnTo>
                          <a:pt x="230" y="727"/>
                        </a:lnTo>
                        <a:lnTo>
                          <a:pt x="255" y="728"/>
                        </a:lnTo>
                        <a:lnTo>
                          <a:pt x="278" y="730"/>
                        </a:lnTo>
                        <a:lnTo>
                          <a:pt x="302" y="733"/>
                        </a:lnTo>
                        <a:lnTo>
                          <a:pt x="326" y="734"/>
                        </a:lnTo>
                        <a:lnTo>
                          <a:pt x="348" y="736"/>
                        </a:lnTo>
                        <a:lnTo>
                          <a:pt x="369" y="739"/>
                        </a:lnTo>
                        <a:lnTo>
                          <a:pt x="387" y="740"/>
                        </a:lnTo>
                        <a:lnTo>
                          <a:pt x="402" y="742"/>
                        </a:lnTo>
                        <a:lnTo>
                          <a:pt x="414" y="743"/>
                        </a:lnTo>
                        <a:lnTo>
                          <a:pt x="414" y="745"/>
                        </a:lnTo>
                        <a:lnTo>
                          <a:pt x="415" y="752"/>
                        </a:lnTo>
                        <a:lnTo>
                          <a:pt x="415" y="763"/>
                        </a:lnTo>
                        <a:lnTo>
                          <a:pt x="414" y="777"/>
                        </a:lnTo>
                        <a:lnTo>
                          <a:pt x="411" y="793"/>
                        </a:lnTo>
                        <a:lnTo>
                          <a:pt x="407" y="811"/>
                        </a:lnTo>
                        <a:lnTo>
                          <a:pt x="399" y="832"/>
                        </a:lnTo>
                        <a:lnTo>
                          <a:pt x="387" y="853"/>
                        </a:lnTo>
                        <a:lnTo>
                          <a:pt x="385" y="853"/>
                        </a:lnTo>
                        <a:lnTo>
                          <a:pt x="377" y="854"/>
                        </a:lnTo>
                        <a:lnTo>
                          <a:pt x="365" y="855"/>
                        </a:lnTo>
                        <a:lnTo>
                          <a:pt x="350" y="857"/>
                        </a:lnTo>
                        <a:lnTo>
                          <a:pt x="333" y="859"/>
                        </a:lnTo>
                        <a:lnTo>
                          <a:pt x="313" y="862"/>
                        </a:lnTo>
                        <a:lnTo>
                          <a:pt x="291" y="865"/>
                        </a:lnTo>
                        <a:lnTo>
                          <a:pt x="268" y="869"/>
                        </a:lnTo>
                        <a:lnTo>
                          <a:pt x="245" y="872"/>
                        </a:lnTo>
                        <a:lnTo>
                          <a:pt x="222" y="876"/>
                        </a:lnTo>
                        <a:lnTo>
                          <a:pt x="200" y="879"/>
                        </a:lnTo>
                        <a:lnTo>
                          <a:pt x="181" y="884"/>
                        </a:lnTo>
                        <a:lnTo>
                          <a:pt x="162" y="887"/>
                        </a:lnTo>
                        <a:lnTo>
                          <a:pt x="146" y="891"/>
                        </a:lnTo>
                        <a:lnTo>
                          <a:pt x="135" y="895"/>
                        </a:lnTo>
                        <a:lnTo>
                          <a:pt x="127" y="899"/>
                        </a:lnTo>
                        <a:lnTo>
                          <a:pt x="119" y="906"/>
                        </a:lnTo>
                        <a:lnTo>
                          <a:pt x="113" y="914"/>
                        </a:lnTo>
                        <a:lnTo>
                          <a:pt x="111" y="922"/>
                        </a:lnTo>
                        <a:lnTo>
                          <a:pt x="109" y="930"/>
                        </a:lnTo>
                        <a:lnTo>
                          <a:pt x="112" y="940"/>
                        </a:lnTo>
                        <a:lnTo>
                          <a:pt x="118" y="951"/>
                        </a:lnTo>
                        <a:lnTo>
                          <a:pt x="126" y="959"/>
                        </a:lnTo>
                        <a:lnTo>
                          <a:pt x="136" y="963"/>
                        </a:lnTo>
                        <a:lnTo>
                          <a:pt x="144" y="965"/>
                        </a:lnTo>
                        <a:lnTo>
                          <a:pt x="156" y="969"/>
                        </a:lnTo>
                        <a:lnTo>
                          <a:pt x="172" y="974"/>
                        </a:lnTo>
                        <a:lnTo>
                          <a:pt x="190" y="978"/>
                        </a:lnTo>
                        <a:lnTo>
                          <a:pt x="212" y="984"/>
                        </a:lnTo>
                        <a:lnTo>
                          <a:pt x="235" y="990"/>
                        </a:lnTo>
                        <a:lnTo>
                          <a:pt x="259" y="995"/>
                        </a:lnTo>
                        <a:lnTo>
                          <a:pt x="285" y="1001"/>
                        </a:lnTo>
                        <a:lnTo>
                          <a:pt x="310" y="1008"/>
                        </a:lnTo>
                        <a:lnTo>
                          <a:pt x="335" y="1014"/>
                        </a:lnTo>
                        <a:lnTo>
                          <a:pt x="361" y="1018"/>
                        </a:lnTo>
                        <a:lnTo>
                          <a:pt x="384" y="1024"/>
                        </a:lnTo>
                        <a:lnTo>
                          <a:pt x="406" y="1028"/>
                        </a:lnTo>
                        <a:lnTo>
                          <a:pt x="425" y="1031"/>
                        </a:lnTo>
                        <a:lnTo>
                          <a:pt x="441" y="1032"/>
                        </a:lnTo>
                        <a:lnTo>
                          <a:pt x="455" y="1033"/>
                        </a:lnTo>
                        <a:lnTo>
                          <a:pt x="468" y="1032"/>
                        </a:lnTo>
                        <a:lnTo>
                          <a:pt x="483" y="1030"/>
                        </a:lnTo>
                        <a:lnTo>
                          <a:pt x="500" y="1025"/>
                        </a:lnTo>
                        <a:lnTo>
                          <a:pt x="517" y="1020"/>
                        </a:lnTo>
                        <a:lnTo>
                          <a:pt x="536" y="1013"/>
                        </a:lnTo>
                        <a:lnTo>
                          <a:pt x="555" y="1005"/>
                        </a:lnTo>
                        <a:lnTo>
                          <a:pt x="575" y="997"/>
                        </a:lnTo>
                        <a:lnTo>
                          <a:pt x="594" y="987"/>
                        </a:lnTo>
                        <a:lnTo>
                          <a:pt x="614" y="978"/>
                        </a:lnTo>
                        <a:lnTo>
                          <a:pt x="631" y="969"/>
                        </a:lnTo>
                        <a:lnTo>
                          <a:pt x="649" y="960"/>
                        </a:lnTo>
                        <a:lnTo>
                          <a:pt x="664" y="952"/>
                        </a:lnTo>
                        <a:lnTo>
                          <a:pt x="676" y="944"/>
                        </a:lnTo>
                        <a:lnTo>
                          <a:pt x="687" y="936"/>
                        </a:lnTo>
                        <a:lnTo>
                          <a:pt x="695" y="930"/>
                        </a:lnTo>
                        <a:lnTo>
                          <a:pt x="699" y="925"/>
                        </a:lnTo>
                        <a:lnTo>
                          <a:pt x="702" y="917"/>
                        </a:lnTo>
                        <a:lnTo>
                          <a:pt x="699" y="910"/>
                        </a:lnTo>
                        <a:lnTo>
                          <a:pt x="692" y="904"/>
                        </a:lnTo>
                        <a:lnTo>
                          <a:pt x="682" y="900"/>
                        </a:lnTo>
                        <a:lnTo>
                          <a:pt x="669" y="895"/>
                        </a:lnTo>
                        <a:lnTo>
                          <a:pt x="657" y="892"/>
                        </a:lnTo>
                        <a:lnTo>
                          <a:pt x="644" y="888"/>
                        </a:lnTo>
                        <a:lnTo>
                          <a:pt x="634" y="886"/>
                        </a:lnTo>
                        <a:lnTo>
                          <a:pt x="633" y="879"/>
                        </a:lnTo>
                        <a:lnTo>
                          <a:pt x="631" y="861"/>
                        </a:lnTo>
                        <a:lnTo>
                          <a:pt x="628" y="833"/>
                        </a:lnTo>
                        <a:lnTo>
                          <a:pt x="623" y="798"/>
                        </a:lnTo>
                        <a:lnTo>
                          <a:pt x="618" y="760"/>
                        </a:lnTo>
                        <a:lnTo>
                          <a:pt x="611" y="720"/>
                        </a:lnTo>
                        <a:lnTo>
                          <a:pt x="603" y="682"/>
                        </a:lnTo>
                        <a:lnTo>
                          <a:pt x="592" y="647"/>
                        </a:lnTo>
                        <a:lnTo>
                          <a:pt x="724" y="137"/>
                        </a:lnTo>
                        <a:lnTo>
                          <a:pt x="697" y="86"/>
                        </a:lnTo>
                        <a:lnTo>
                          <a:pt x="712" y="52"/>
                        </a:lnTo>
                        <a:lnTo>
                          <a:pt x="643" y="0"/>
                        </a:lnTo>
                        <a:lnTo>
                          <a:pt x="627" y="9"/>
                        </a:lnTo>
                        <a:lnTo>
                          <a:pt x="179" y="62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0" name="Freeform 329"/>
                  <p:cNvSpPr>
                    <a:spLocks/>
                  </p:cNvSpPr>
                  <p:nvPr/>
                </p:nvSpPr>
                <p:spPr bwMode="auto">
                  <a:xfrm>
                    <a:off x="2947" y="1120"/>
                    <a:ext cx="299" cy="300"/>
                  </a:xfrm>
                  <a:custGeom>
                    <a:avLst/>
                    <a:gdLst>
                      <a:gd name="T0" fmla="*/ 0 w 598"/>
                      <a:gd name="T1" fmla="*/ 0 h 602"/>
                      <a:gd name="T2" fmla="*/ 1 w 598"/>
                      <a:gd name="T3" fmla="*/ 0 h 602"/>
                      <a:gd name="T4" fmla="*/ 1 w 598"/>
                      <a:gd name="T5" fmla="*/ 0 h 602"/>
                      <a:gd name="T6" fmla="*/ 1 w 598"/>
                      <a:gd name="T7" fmla="*/ 0 h 602"/>
                      <a:gd name="T8" fmla="*/ 1 w 598"/>
                      <a:gd name="T9" fmla="*/ 0 h 602"/>
                      <a:gd name="T10" fmla="*/ 1 w 598"/>
                      <a:gd name="T11" fmla="*/ 0 h 602"/>
                      <a:gd name="T12" fmla="*/ 0 w 598"/>
                      <a:gd name="T13" fmla="*/ 0 h 602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598"/>
                      <a:gd name="T22" fmla="*/ 0 h 602"/>
                      <a:gd name="T23" fmla="*/ 598 w 598"/>
                      <a:gd name="T24" fmla="*/ 602 h 602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598" h="602">
                        <a:moveTo>
                          <a:pt x="0" y="573"/>
                        </a:moveTo>
                        <a:lnTo>
                          <a:pt x="436" y="602"/>
                        </a:lnTo>
                        <a:lnTo>
                          <a:pt x="598" y="0"/>
                        </a:lnTo>
                        <a:lnTo>
                          <a:pt x="578" y="9"/>
                        </a:lnTo>
                        <a:lnTo>
                          <a:pt x="147" y="54"/>
                        </a:lnTo>
                        <a:lnTo>
                          <a:pt x="131" y="51"/>
                        </a:lnTo>
                        <a:lnTo>
                          <a:pt x="0" y="573"/>
                        </a:lnTo>
                        <a:close/>
                      </a:path>
                    </a:pathLst>
                  </a:custGeom>
                  <a:solidFill>
                    <a:srgbClr val="E5E0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1" name="Freeform 330"/>
                  <p:cNvSpPr>
                    <a:spLocks/>
                  </p:cNvSpPr>
                  <p:nvPr/>
                </p:nvSpPr>
                <p:spPr bwMode="auto">
                  <a:xfrm>
                    <a:off x="3172" y="1121"/>
                    <a:ext cx="88" cy="308"/>
                  </a:xfrm>
                  <a:custGeom>
                    <a:avLst/>
                    <a:gdLst>
                      <a:gd name="T0" fmla="*/ 0 w 177"/>
                      <a:gd name="T1" fmla="*/ 0 h 617"/>
                      <a:gd name="T2" fmla="*/ 0 w 177"/>
                      <a:gd name="T3" fmla="*/ 0 h 617"/>
                      <a:gd name="T4" fmla="*/ 0 w 177"/>
                      <a:gd name="T5" fmla="*/ 0 h 617"/>
                      <a:gd name="T6" fmla="*/ 0 w 177"/>
                      <a:gd name="T7" fmla="*/ 0 h 617"/>
                      <a:gd name="T8" fmla="*/ 0 w 177"/>
                      <a:gd name="T9" fmla="*/ 0 h 617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7"/>
                      <a:gd name="T16" fmla="*/ 0 h 617"/>
                      <a:gd name="T17" fmla="*/ 177 w 177"/>
                      <a:gd name="T18" fmla="*/ 617 h 617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7" h="617">
                        <a:moveTo>
                          <a:pt x="165" y="0"/>
                        </a:moveTo>
                        <a:lnTo>
                          <a:pt x="177" y="5"/>
                        </a:lnTo>
                        <a:lnTo>
                          <a:pt x="10" y="617"/>
                        </a:lnTo>
                        <a:lnTo>
                          <a:pt x="0" y="609"/>
                        </a:lnTo>
                        <a:lnTo>
                          <a:pt x="165" y="0"/>
                        </a:lnTo>
                        <a:close/>
                      </a:path>
                    </a:pathLst>
                  </a:custGeom>
                  <a:solidFill>
                    <a:srgbClr val="F2ED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2" name="Freeform 331"/>
                  <p:cNvSpPr>
                    <a:spLocks/>
                  </p:cNvSpPr>
                  <p:nvPr/>
                </p:nvSpPr>
                <p:spPr bwMode="auto">
                  <a:xfrm>
                    <a:off x="3183" y="1127"/>
                    <a:ext cx="88" cy="311"/>
                  </a:xfrm>
                  <a:custGeom>
                    <a:avLst/>
                    <a:gdLst>
                      <a:gd name="T0" fmla="*/ 0 w 178"/>
                      <a:gd name="T1" fmla="*/ 0 h 621"/>
                      <a:gd name="T2" fmla="*/ 0 w 178"/>
                      <a:gd name="T3" fmla="*/ 1 h 621"/>
                      <a:gd name="T4" fmla="*/ 0 w 178"/>
                      <a:gd name="T5" fmla="*/ 1 h 621"/>
                      <a:gd name="T6" fmla="*/ 0 w 178"/>
                      <a:gd name="T7" fmla="*/ 1 h 621"/>
                      <a:gd name="T8" fmla="*/ 0 w 178"/>
                      <a:gd name="T9" fmla="*/ 0 h 621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78"/>
                      <a:gd name="T16" fmla="*/ 0 h 621"/>
                      <a:gd name="T17" fmla="*/ 178 w 178"/>
                      <a:gd name="T18" fmla="*/ 621 h 621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78" h="621">
                        <a:moveTo>
                          <a:pt x="167" y="0"/>
                        </a:moveTo>
                        <a:lnTo>
                          <a:pt x="178" y="12"/>
                        </a:lnTo>
                        <a:lnTo>
                          <a:pt x="9" y="621"/>
                        </a:lnTo>
                        <a:lnTo>
                          <a:pt x="0" y="612"/>
                        </a:lnTo>
                        <a:lnTo>
                          <a:pt x="167" y="0"/>
                        </a:lnTo>
                        <a:close/>
                      </a:path>
                    </a:pathLst>
                  </a:custGeom>
                  <a:solidFill>
                    <a:srgbClr val="F2ED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3" name="Freeform 332"/>
                  <p:cNvSpPr>
                    <a:spLocks/>
                  </p:cNvSpPr>
                  <p:nvPr/>
                </p:nvSpPr>
                <p:spPr bwMode="auto">
                  <a:xfrm>
                    <a:off x="3158" y="1429"/>
                    <a:ext cx="14" cy="11"/>
                  </a:xfrm>
                  <a:custGeom>
                    <a:avLst/>
                    <a:gdLst>
                      <a:gd name="T0" fmla="*/ 1 w 27"/>
                      <a:gd name="T1" fmla="*/ 0 h 22"/>
                      <a:gd name="T2" fmla="*/ 0 w 27"/>
                      <a:gd name="T3" fmla="*/ 1 h 22"/>
                      <a:gd name="T4" fmla="*/ 1 w 27"/>
                      <a:gd name="T5" fmla="*/ 1 h 22"/>
                      <a:gd name="T6" fmla="*/ 1 w 27"/>
                      <a:gd name="T7" fmla="*/ 1 h 22"/>
                      <a:gd name="T8" fmla="*/ 1 w 27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7"/>
                      <a:gd name="T16" fmla="*/ 0 h 22"/>
                      <a:gd name="T17" fmla="*/ 27 w 27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7" h="22">
                        <a:moveTo>
                          <a:pt x="18" y="0"/>
                        </a:moveTo>
                        <a:lnTo>
                          <a:pt x="0" y="12"/>
                        </a:lnTo>
                        <a:lnTo>
                          <a:pt x="8" y="22"/>
                        </a:lnTo>
                        <a:lnTo>
                          <a:pt x="27" y="9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F2ED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4" name="Freeform 333"/>
                  <p:cNvSpPr>
                    <a:spLocks/>
                  </p:cNvSpPr>
                  <p:nvPr/>
                </p:nvSpPr>
                <p:spPr bwMode="auto">
                  <a:xfrm>
                    <a:off x="3167" y="1437"/>
                    <a:ext cx="14" cy="11"/>
                  </a:xfrm>
                  <a:custGeom>
                    <a:avLst/>
                    <a:gdLst>
                      <a:gd name="T0" fmla="*/ 1 w 28"/>
                      <a:gd name="T1" fmla="*/ 0 h 22"/>
                      <a:gd name="T2" fmla="*/ 0 w 28"/>
                      <a:gd name="T3" fmla="*/ 1 h 22"/>
                      <a:gd name="T4" fmla="*/ 1 w 28"/>
                      <a:gd name="T5" fmla="*/ 1 h 22"/>
                      <a:gd name="T6" fmla="*/ 1 w 28"/>
                      <a:gd name="T7" fmla="*/ 1 h 22"/>
                      <a:gd name="T8" fmla="*/ 1 w 28"/>
                      <a:gd name="T9" fmla="*/ 0 h 22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28"/>
                      <a:gd name="T16" fmla="*/ 0 h 22"/>
                      <a:gd name="T17" fmla="*/ 28 w 28"/>
                      <a:gd name="T18" fmla="*/ 22 h 22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28" h="22">
                        <a:moveTo>
                          <a:pt x="19" y="0"/>
                        </a:moveTo>
                        <a:lnTo>
                          <a:pt x="0" y="13"/>
                        </a:lnTo>
                        <a:lnTo>
                          <a:pt x="8" y="22"/>
                        </a:lnTo>
                        <a:lnTo>
                          <a:pt x="28" y="8"/>
                        </a:lnTo>
                        <a:lnTo>
                          <a:pt x="19" y="0"/>
                        </a:lnTo>
                        <a:close/>
                      </a:path>
                    </a:pathLst>
                  </a:custGeom>
                  <a:solidFill>
                    <a:srgbClr val="F2EDD6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5" name="Freeform 334"/>
                  <p:cNvSpPr>
                    <a:spLocks/>
                  </p:cNvSpPr>
                  <p:nvPr/>
                </p:nvSpPr>
                <p:spPr bwMode="auto">
                  <a:xfrm>
                    <a:off x="2962" y="1424"/>
                    <a:ext cx="183" cy="22"/>
                  </a:xfrm>
                  <a:custGeom>
                    <a:avLst/>
                    <a:gdLst>
                      <a:gd name="T0" fmla="*/ 1 w 366"/>
                      <a:gd name="T1" fmla="*/ 0 h 45"/>
                      <a:gd name="T2" fmla="*/ 1 w 366"/>
                      <a:gd name="T3" fmla="*/ 0 h 45"/>
                      <a:gd name="T4" fmla="*/ 1 w 366"/>
                      <a:gd name="T5" fmla="*/ 0 h 45"/>
                      <a:gd name="T6" fmla="*/ 1 w 366"/>
                      <a:gd name="T7" fmla="*/ 0 h 45"/>
                      <a:gd name="T8" fmla="*/ 1 w 366"/>
                      <a:gd name="T9" fmla="*/ 0 h 45"/>
                      <a:gd name="T10" fmla="*/ 1 w 366"/>
                      <a:gd name="T11" fmla="*/ 0 h 45"/>
                      <a:gd name="T12" fmla="*/ 1 w 366"/>
                      <a:gd name="T13" fmla="*/ 0 h 45"/>
                      <a:gd name="T14" fmla="*/ 1 w 366"/>
                      <a:gd name="T15" fmla="*/ 0 h 45"/>
                      <a:gd name="T16" fmla="*/ 1 w 366"/>
                      <a:gd name="T17" fmla="*/ 0 h 45"/>
                      <a:gd name="T18" fmla="*/ 1 w 366"/>
                      <a:gd name="T19" fmla="*/ 0 h 45"/>
                      <a:gd name="T20" fmla="*/ 1 w 366"/>
                      <a:gd name="T21" fmla="*/ 0 h 45"/>
                      <a:gd name="T22" fmla="*/ 1 w 366"/>
                      <a:gd name="T23" fmla="*/ 0 h 45"/>
                      <a:gd name="T24" fmla="*/ 1 w 366"/>
                      <a:gd name="T25" fmla="*/ 0 h 45"/>
                      <a:gd name="T26" fmla="*/ 1 w 366"/>
                      <a:gd name="T27" fmla="*/ 0 h 45"/>
                      <a:gd name="T28" fmla="*/ 1 w 366"/>
                      <a:gd name="T29" fmla="*/ 0 h 45"/>
                      <a:gd name="T30" fmla="*/ 1 w 366"/>
                      <a:gd name="T31" fmla="*/ 0 h 45"/>
                      <a:gd name="T32" fmla="*/ 1 w 366"/>
                      <a:gd name="T33" fmla="*/ 0 h 45"/>
                      <a:gd name="T34" fmla="*/ 0 w 366"/>
                      <a:gd name="T35" fmla="*/ 0 h 45"/>
                      <a:gd name="T36" fmla="*/ 1 w 366"/>
                      <a:gd name="T37" fmla="*/ 0 h 45"/>
                      <a:gd name="T38" fmla="*/ 1 w 366"/>
                      <a:gd name="T39" fmla="*/ 0 h 45"/>
                      <a:gd name="T40" fmla="*/ 1 w 366"/>
                      <a:gd name="T41" fmla="*/ 0 h 45"/>
                      <a:gd name="T42" fmla="*/ 1 w 366"/>
                      <a:gd name="T43" fmla="*/ 0 h 45"/>
                      <a:gd name="T44" fmla="*/ 1 w 366"/>
                      <a:gd name="T45" fmla="*/ 0 h 45"/>
                      <a:gd name="T46" fmla="*/ 1 w 366"/>
                      <a:gd name="T47" fmla="*/ 0 h 45"/>
                      <a:gd name="T48" fmla="*/ 1 w 366"/>
                      <a:gd name="T49" fmla="*/ 0 h 45"/>
                      <a:gd name="T50" fmla="*/ 1 w 366"/>
                      <a:gd name="T51" fmla="*/ 0 h 45"/>
                      <a:gd name="T52" fmla="*/ 1 w 366"/>
                      <a:gd name="T53" fmla="*/ 0 h 45"/>
                      <a:gd name="T54" fmla="*/ 1 w 366"/>
                      <a:gd name="T55" fmla="*/ 0 h 45"/>
                      <a:gd name="T56" fmla="*/ 1 w 366"/>
                      <a:gd name="T57" fmla="*/ 0 h 45"/>
                      <a:gd name="T58" fmla="*/ 1 w 366"/>
                      <a:gd name="T59" fmla="*/ 0 h 45"/>
                      <a:gd name="T60" fmla="*/ 1 w 366"/>
                      <a:gd name="T61" fmla="*/ 0 h 45"/>
                      <a:gd name="T62" fmla="*/ 1 w 366"/>
                      <a:gd name="T63" fmla="*/ 0 h 45"/>
                      <a:gd name="T64" fmla="*/ 1 w 366"/>
                      <a:gd name="T65" fmla="*/ 0 h 45"/>
                      <a:gd name="T66" fmla="*/ 1 w 366"/>
                      <a:gd name="T67" fmla="*/ 0 h 45"/>
                      <a:gd name="T68" fmla="*/ 1 w 366"/>
                      <a:gd name="T69" fmla="*/ 0 h 45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366"/>
                      <a:gd name="T106" fmla="*/ 0 h 45"/>
                      <a:gd name="T107" fmla="*/ 366 w 366"/>
                      <a:gd name="T108" fmla="*/ 45 h 45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366" h="45">
                        <a:moveTo>
                          <a:pt x="366" y="23"/>
                        </a:moveTo>
                        <a:lnTo>
                          <a:pt x="364" y="45"/>
                        </a:lnTo>
                        <a:lnTo>
                          <a:pt x="362" y="45"/>
                        </a:lnTo>
                        <a:lnTo>
                          <a:pt x="356" y="44"/>
                        </a:lnTo>
                        <a:lnTo>
                          <a:pt x="346" y="42"/>
                        </a:lnTo>
                        <a:lnTo>
                          <a:pt x="332" y="41"/>
                        </a:lnTo>
                        <a:lnTo>
                          <a:pt x="316" y="38"/>
                        </a:lnTo>
                        <a:lnTo>
                          <a:pt x="295" y="36"/>
                        </a:lnTo>
                        <a:lnTo>
                          <a:pt x="273" y="33"/>
                        </a:lnTo>
                        <a:lnTo>
                          <a:pt x="248" y="30"/>
                        </a:lnTo>
                        <a:lnTo>
                          <a:pt x="221" y="28"/>
                        </a:lnTo>
                        <a:lnTo>
                          <a:pt x="192" y="26"/>
                        </a:lnTo>
                        <a:lnTo>
                          <a:pt x="162" y="23"/>
                        </a:lnTo>
                        <a:lnTo>
                          <a:pt x="131" y="22"/>
                        </a:lnTo>
                        <a:lnTo>
                          <a:pt x="99" y="21"/>
                        </a:lnTo>
                        <a:lnTo>
                          <a:pt x="67" y="21"/>
                        </a:lnTo>
                        <a:lnTo>
                          <a:pt x="33" y="21"/>
                        </a:lnTo>
                        <a:lnTo>
                          <a:pt x="0" y="22"/>
                        </a:lnTo>
                        <a:lnTo>
                          <a:pt x="5" y="5"/>
                        </a:lnTo>
                        <a:lnTo>
                          <a:pt x="6" y="5"/>
                        </a:lnTo>
                        <a:lnTo>
                          <a:pt x="9" y="4"/>
                        </a:lnTo>
                        <a:lnTo>
                          <a:pt x="15" y="4"/>
                        </a:lnTo>
                        <a:lnTo>
                          <a:pt x="23" y="3"/>
                        </a:lnTo>
                        <a:lnTo>
                          <a:pt x="35" y="2"/>
                        </a:lnTo>
                        <a:lnTo>
                          <a:pt x="48" y="2"/>
                        </a:lnTo>
                        <a:lnTo>
                          <a:pt x="64" y="0"/>
                        </a:lnTo>
                        <a:lnTo>
                          <a:pt x="84" y="0"/>
                        </a:lnTo>
                        <a:lnTo>
                          <a:pt x="107" y="0"/>
                        </a:lnTo>
                        <a:lnTo>
                          <a:pt x="134" y="2"/>
                        </a:lnTo>
                        <a:lnTo>
                          <a:pt x="162" y="3"/>
                        </a:lnTo>
                        <a:lnTo>
                          <a:pt x="196" y="5"/>
                        </a:lnTo>
                        <a:lnTo>
                          <a:pt x="233" y="8"/>
                        </a:lnTo>
                        <a:lnTo>
                          <a:pt x="273" y="12"/>
                        </a:lnTo>
                        <a:lnTo>
                          <a:pt x="318" y="18"/>
                        </a:lnTo>
                        <a:lnTo>
                          <a:pt x="366" y="23"/>
                        </a:lnTo>
                        <a:close/>
                      </a:path>
                    </a:pathLst>
                  </a:custGeom>
                  <a:solidFill>
                    <a:srgbClr val="6BADC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6" name="Freeform 335"/>
                  <p:cNvSpPr>
                    <a:spLocks/>
                  </p:cNvSpPr>
                  <p:nvPr/>
                </p:nvSpPr>
                <p:spPr bwMode="auto">
                  <a:xfrm>
                    <a:off x="2976" y="1150"/>
                    <a:ext cx="234" cy="229"/>
                  </a:xfrm>
                  <a:custGeom>
                    <a:avLst/>
                    <a:gdLst>
                      <a:gd name="T0" fmla="*/ 1 w 466"/>
                      <a:gd name="T1" fmla="*/ 0 h 459"/>
                      <a:gd name="T2" fmla="*/ 1 w 466"/>
                      <a:gd name="T3" fmla="*/ 0 h 459"/>
                      <a:gd name="T4" fmla="*/ 1 w 466"/>
                      <a:gd name="T5" fmla="*/ 0 h 459"/>
                      <a:gd name="T6" fmla="*/ 0 w 466"/>
                      <a:gd name="T7" fmla="*/ 0 h 459"/>
                      <a:gd name="T8" fmla="*/ 1 w 466"/>
                      <a:gd name="T9" fmla="*/ 0 h 459"/>
                      <a:gd name="T10" fmla="*/ 1 w 466"/>
                      <a:gd name="T11" fmla="*/ 0 h 459"/>
                      <a:gd name="T12" fmla="*/ 1 w 466"/>
                      <a:gd name="T13" fmla="*/ 0 h 459"/>
                      <a:gd name="T14" fmla="*/ 0 60000 65536"/>
                      <a:gd name="T15" fmla="*/ 0 60000 65536"/>
                      <a:gd name="T16" fmla="*/ 0 60000 65536"/>
                      <a:gd name="T17" fmla="*/ 0 60000 65536"/>
                      <a:gd name="T18" fmla="*/ 0 60000 65536"/>
                      <a:gd name="T19" fmla="*/ 0 60000 65536"/>
                      <a:gd name="T20" fmla="*/ 0 60000 65536"/>
                      <a:gd name="T21" fmla="*/ 0 w 466"/>
                      <a:gd name="T22" fmla="*/ 0 h 459"/>
                      <a:gd name="T23" fmla="*/ 466 w 466"/>
                      <a:gd name="T24" fmla="*/ 459 h 459"/>
                    </a:gdLst>
                    <a:ahLst/>
                    <a:cxnLst>
                      <a:cxn ang="T14">
                        <a:pos x="T0" y="T1"/>
                      </a:cxn>
                      <a:cxn ang="T15">
                        <a:pos x="T2" y="T3"/>
                      </a:cxn>
                      <a:cxn ang="T16">
                        <a:pos x="T4" y="T5"/>
                      </a:cxn>
                      <a:cxn ang="T17">
                        <a:pos x="T6" y="T7"/>
                      </a:cxn>
                      <a:cxn ang="T18">
                        <a:pos x="T8" y="T9"/>
                      </a:cxn>
                      <a:cxn ang="T19">
                        <a:pos x="T10" y="T11"/>
                      </a:cxn>
                      <a:cxn ang="T20">
                        <a:pos x="T12" y="T13"/>
                      </a:cxn>
                    </a:cxnLst>
                    <a:rect l="T21" t="T22" r="T23" b="T24"/>
                    <a:pathLst>
                      <a:path w="466" h="459">
                        <a:moveTo>
                          <a:pt x="464" y="7"/>
                        </a:moveTo>
                        <a:lnTo>
                          <a:pt x="466" y="0"/>
                        </a:lnTo>
                        <a:lnTo>
                          <a:pt x="108" y="30"/>
                        </a:lnTo>
                        <a:lnTo>
                          <a:pt x="0" y="459"/>
                        </a:lnTo>
                        <a:lnTo>
                          <a:pt x="14" y="457"/>
                        </a:lnTo>
                        <a:lnTo>
                          <a:pt x="118" y="38"/>
                        </a:lnTo>
                        <a:lnTo>
                          <a:pt x="464" y="7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7" name="Freeform 336"/>
                  <p:cNvSpPr>
                    <a:spLocks/>
                  </p:cNvSpPr>
                  <p:nvPr/>
                </p:nvSpPr>
                <p:spPr bwMode="auto">
                  <a:xfrm>
                    <a:off x="2982" y="1158"/>
                    <a:ext cx="225" cy="223"/>
                  </a:xfrm>
                  <a:custGeom>
                    <a:avLst/>
                    <a:gdLst>
                      <a:gd name="T0" fmla="*/ 0 w 451"/>
                      <a:gd name="T1" fmla="*/ 1 h 445"/>
                      <a:gd name="T2" fmla="*/ 0 w 451"/>
                      <a:gd name="T3" fmla="*/ 0 h 445"/>
                      <a:gd name="T4" fmla="*/ 0 w 451"/>
                      <a:gd name="T5" fmla="*/ 1 h 445"/>
                      <a:gd name="T6" fmla="*/ 0 w 451"/>
                      <a:gd name="T7" fmla="*/ 1 h 445"/>
                      <a:gd name="T8" fmla="*/ 0 w 451"/>
                      <a:gd name="T9" fmla="*/ 1 h 445"/>
                      <a:gd name="T10" fmla="*/ 0 w 451"/>
                      <a:gd name="T11" fmla="*/ 1 h 445"/>
                      <a:gd name="T12" fmla="*/ 0 w 451"/>
                      <a:gd name="T13" fmla="*/ 1 h 445"/>
                      <a:gd name="T14" fmla="*/ 0 w 451"/>
                      <a:gd name="T15" fmla="*/ 1 h 445"/>
                      <a:gd name="T16" fmla="*/ 0 w 451"/>
                      <a:gd name="T17" fmla="*/ 1 h 445"/>
                      <a:gd name="T18" fmla="*/ 0 w 451"/>
                      <a:gd name="T19" fmla="*/ 1 h 445"/>
                      <a:gd name="T20" fmla="*/ 0 w 451"/>
                      <a:gd name="T21" fmla="*/ 1 h 445"/>
                      <a:gd name="T22" fmla="*/ 0 w 451"/>
                      <a:gd name="T23" fmla="*/ 1 h 445"/>
                      <a:gd name="T24" fmla="*/ 0 w 451"/>
                      <a:gd name="T25" fmla="*/ 1 h 445"/>
                      <a:gd name="T26" fmla="*/ 0 w 451"/>
                      <a:gd name="T27" fmla="*/ 1 h 445"/>
                      <a:gd name="T28" fmla="*/ 0 w 451"/>
                      <a:gd name="T29" fmla="*/ 1 h 445"/>
                      <a:gd name="T30" fmla="*/ 0 w 451"/>
                      <a:gd name="T31" fmla="*/ 1 h 445"/>
                      <a:gd name="T32" fmla="*/ 0 w 451"/>
                      <a:gd name="T33" fmla="*/ 1 h 445"/>
                      <a:gd name="T34" fmla="*/ 0 w 451"/>
                      <a:gd name="T35" fmla="*/ 1 h 445"/>
                      <a:gd name="T36" fmla="*/ 0 w 451"/>
                      <a:gd name="T37" fmla="*/ 1 h 445"/>
                      <a:gd name="T38" fmla="*/ 0 w 451"/>
                      <a:gd name="T39" fmla="*/ 1 h 445"/>
                      <a:gd name="T40" fmla="*/ 0 w 451"/>
                      <a:gd name="T41" fmla="*/ 1 h 445"/>
                      <a:gd name="T42" fmla="*/ 0 w 451"/>
                      <a:gd name="T43" fmla="*/ 1 h 445"/>
                      <a:gd name="T44" fmla="*/ 0 w 451"/>
                      <a:gd name="T45" fmla="*/ 1 h 445"/>
                      <a:gd name="T46" fmla="*/ 0 w 451"/>
                      <a:gd name="T47" fmla="*/ 1 h 445"/>
                      <a:gd name="T48" fmla="*/ 0 w 451"/>
                      <a:gd name="T49" fmla="*/ 1 h 445"/>
                      <a:gd name="T50" fmla="*/ 0 w 451"/>
                      <a:gd name="T51" fmla="*/ 1 h 445"/>
                      <a:gd name="T52" fmla="*/ 0 w 451"/>
                      <a:gd name="T53" fmla="*/ 1 h 445"/>
                      <a:gd name="T54" fmla="*/ 0 w 451"/>
                      <a:gd name="T55" fmla="*/ 1 h 445"/>
                      <a:gd name="T56" fmla="*/ 0 w 451"/>
                      <a:gd name="T57" fmla="*/ 1 h 445"/>
                      <a:gd name="T58" fmla="*/ 0 w 451"/>
                      <a:gd name="T59" fmla="*/ 1 h 445"/>
                      <a:gd name="T60" fmla="*/ 0 w 451"/>
                      <a:gd name="T61" fmla="*/ 1 h 445"/>
                      <a:gd name="T62" fmla="*/ 0 w 451"/>
                      <a:gd name="T63" fmla="*/ 1 h 445"/>
                      <a:gd name="T64" fmla="*/ 0 w 451"/>
                      <a:gd name="T65" fmla="*/ 1 h 445"/>
                      <a:gd name="T66" fmla="*/ 0 w 451"/>
                      <a:gd name="T67" fmla="*/ 1 h 445"/>
                      <a:gd name="T68" fmla="*/ 0 w 451"/>
                      <a:gd name="T69" fmla="*/ 1 h 445"/>
                      <a:gd name="T70" fmla="*/ 0 w 451"/>
                      <a:gd name="T71" fmla="*/ 1 h 445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w 451"/>
                      <a:gd name="T109" fmla="*/ 0 h 445"/>
                      <a:gd name="T110" fmla="*/ 451 w 451"/>
                      <a:gd name="T111" fmla="*/ 445 h 445"/>
                    </a:gdLst>
                    <a:ahLst/>
                    <a:cxnLst>
                      <a:cxn ang="T72">
                        <a:pos x="T0" y="T1"/>
                      </a:cxn>
                      <a:cxn ang="T73">
                        <a:pos x="T2" y="T3"/>
                      </a:cxn>
                      <a:cxn ang="T74">
                        <a:pos x="T4" y="T5"/>
                      </a:cxn>
                      <a:cxn ang="T75">
                        <a:pos x="T6" y="T7"/>
                      </a:cxn>
                      <a:cxn ang="T76">
                        <a:pos x="T8" y="T9"/>
                      </a:cxn>
                      <a:cxn ang="T77">
                        <a:pos x="T10" y="T11"/>
                      </a:cxn>
                      <a:cxn ang="T78">
                        <a:pos x="T12" y="T13"/>
                      </a:cxn>
                      <a:cxn ang="T79">
                        <a:pos x="T14" y="T15"/>
                      </a:cxn>
                      <a:cxn ang="T80">
                        <a:pos x="T16" y="T17"/>
                      </a:cxn>
                      <a:cxn ang="T81">
                        <a:pos x="T18" y="T19"/>
                      </a:cxn>
                      <a:cxn ang="T82">
                        <a:pos x="T20" y="T21"/>
                      </a:cxn>
                      <a:cxn ang="T83">
                        <a:pos x="T22" y="T23"/>
                      </a:cxn>
                      <a:cxn ang="T84">
                        <a:pos x="T24" y="T25"/>
                      </a:cxn>
                      <a:cxn ang="T85">
                        <a:pos x="T26" y="T27"/>
                      </a:cxn>
                      <a:cxn ang="T86">
                        <a:pos x="T28" y="T29"/>
                      </a:cxn>
                      <a:cxn ang="T87">
                        <a:pos x="T30" y="T31"/>
                      </a:cxn>
                      <a:cxn ang="T88">
                        <a:pos x="T32" y="T33"/>
                      </a:cxn>
                      <a:cxn ang="T89">
                        <a:pos x="T34" y="T35"/>
                      </a:cxn>
                      <a:cxn ang="T90">
                        <a:pos x="T36" y="T37"/>
                      </a:cxn>
                      <a:cxn ang="T91">
                        <a:pos x="T38" y="T39"/>
                      </a:cxn>
                      <a:cxn ang="T92">
                        <a:pos x="T40" y="T41"/>
                      </a:cxn>
                      <a:cxn ang="T93">
                        <a:pos x="T42" y="T43"/>
                      </a:cxn>
                      <a:cxn ang="T94">
                        <a:pos x="T44" y="T45"/>
                      </a:cxn>
                      <a:cxn ang="T95">
                        <a:pos x="T46" y="T47"/>
                      </a:cxn>
                      <a:cxn ang="T96">
                        <a:pos x="T48" y="T49"/>
                      </a:cxn>
                      <a:cxn ang="T97">
                        <a:pos x="T50" y="T51"/>
                      </a:cxn>
                      <a:cxn ang="T98">
                        <a:pos x="T52" y="T53"/>
                      </a:cxn>
                      <a:cxn ang="T99">
                        <a:pos x="T54" y="T55"/>
                      </a:cxn>
                      <a:cxn ang="T100">
                        <a:pos x="T56" y="T57"/>
                      </a:cxn>
                      <a:cxn ang="T101">
                        <a:pos x="T58" y="T59"/>
                      </a:cxn>
                      <a:cxn ang="T102">
                        <a:pos x="T60" y="T61"/>
                      </a:cxn>
                      <a:cxn ang="T103">
                        <a:pos x="T62" y="T63"/>
                      </a:cxn>
                      <a:cxn ang="T104">
                        <a:pos x="T64" y="T65"/>
                      </a:cxn>
                      <a:cxn ang="T105">
                        <a:pos x="T66" y="T67"/>
                      </a:cxn>
                      <a:cxn ang="T106">
                        <a:pos x="T68" y="T69"/>
                      </a:cxn>
                      <a:cxn ang="T107">
                        <a:pos x="T70" y="T71"/>
                      </a:cxn>
                    </a:cxnLst>
                    <a:rect l="T108" t="T109" r="T110" b="T111"/>
                    <a:pathLst>
                      <a:path w="451" h="445">
                        <a:moveTo>
                          <a:pt x="445" y="24"/>
                        </a:moveTo>
                        <a:lnTo>
                          <a:pt x="451" y="0"/>
                        </a:lnTo>
                        <a:lnTo>
                          <a:pt x="439" y="1"/>
                        </a:lnTo>
                        <a:lnTo>
                          <a:pt x="424" y="3"/>
                        </a:lnTo>
                        <a:lnTo>
                          <a:pt x="407" y="6"/>
                        </a:lnTo>
                        <a:lnTo>
                          <a:pt x="386" y="10"/>
                        </a:lnTo>
                        <a:lnTo>
                          <a:pt x="363" y="15"/>
                        </a:lnTo>
                        <a:lnTo>
                          <a:pt x="338" y="22"/>
                        </a:lnTo>
                        <a:lnTo>
                          <a:pt x="311" y="31"/>
                        </a:lnTo>
                        <a:lnTo>
                          <a:pt x="284" y="43"/>
                        </a:lnTo>
                        <a:lnTo>
                          <a:pt x="254" y="57"/>
                        </a:lnTo>
                        <a:lnTo>
                          <a:pt x="224" y="73"/>
                        </a:lnTo>
                        <a:lnTo>
                          <a:pt x="194" y="92"/>
                        </a:lnTo>
                        <a:lnTo>
                          <a:pt x="164" y="116"/>
                        </a:lnTo>
                        <a:lnTo>
                          <a:pt x="134" y="141"/>
                        </a:lnTo>
                        <a:lnTo>
                          <a:pt x="105" y="171"/>
                        </a:lnTo>
                        <a:lnTo>
                          <a:pt x="77" y="204"/>
                        </a:lnTo>
                        <a:lnTo>
                          <a:pt x="51" y="242"/>
                        </a:lnTo>
                        <a:lnTo>
                          <a:pt x="0" y="442"/>
                        </a:lnTo>
                        <a:lnTo>
                          <a:pt x="121" y="445"/>
                        </a:lnTo>
                        <a:lnTo>
                          <a:pt x="126" y="423"/>
                        </a:lnTo>
                        <a:lnTo>
                          <a:pt x="130" y="399"/>
                        </a:lnTo>
                        <a:lnTo>
                          <a:pt x="136" y="374"/>
                        </a:lnTo>
                        <a:lnTo>
                          <a:pt x="142" y="345"/>
                        </a:lnTo>
                        <a:lnTo>
                          <a:pt x="149" y="316"/>
                        </a:lnTo>
                        <a:lnTo>
                          <a:pt x="158" y="286"/>
                        </a:lnTo>
                        <a:lnTo>
                          <a:pt x="170" y="255"/>
                        </a:lnTo>
                        <a:lnTo>
                          <a:pt x="183" y="224"/>
                        </a:lnTo>
                        <a:lnTo>
                          <a:pt x="201" y="194"/>
                        </a:lnTo>
                        <a:lnTo>
                          <a:pt x="221" y="164"/>
                        </a:lnTo>
                        <a:lnTo>
                          <a:pt x="246" y="135"/>
                        </a:lnTo>
                        <a:lnTo>
                          <a:pt x="276" y="109"/>
                        </a:lnTo>
                        <a:lnTo>
                          <a:pt x="309" y="83"/>
                        </a:lnTo>
                        <a:lnTo>
                          <a:pt x="348" y="60"/>
                        </a:lnTo>
                        <a:lnTo>
                          <a:pt x="393" y="41"/>
                        </a:lnTo>
                        <a:lnTo>
                          <a:pt x="445" y="24"/>
                        </a:lnTo>
                        <a:close/>
                      </a:path>
                    </a:pathLst>
                  </a:custGeom>
                  <a:solidFill>
                    <a:srgbClr val="8ED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8" name="Freeform 337"/>
                  <p:cNvSpPr>
                    <a:spLocks/>
                  </p:cNvSpPr>
                  <p:nvPr/>
                </p:nvSpPr>
                <p:spPr bwMode="auto">
                  <a:xfrm>
                    <a:off x="3007" y="1153"/>
                    <a:ext cx="202" cy="126"/>
                  </a:xfrm>
                  <a:custGeom>
                    <a:avLst/>
                    <a:gdLst>
                      <a:gd name="T0" fmla="*/ 1 w 402"/>
                      <a:gd name="T1" fmla="*/ 1 h 252"/>
                      <a:gd name="T2" fmla="*/ 1 w 402"/>
                      <a:gd name="T3" fmla="*/ 0 h 252"/>
                      <a:gd name="T4" fmla="*/ 1 w 402"/>
                      <a:gd name="T5" fmla="*/ 1 h 252"/>
                      <a:gd name="T6" fmla="*/ 0 w 402"/>
                      <a:gd name="T7" fmla="*/ 1 h 252"/>
                      <a:gd name="T8" fmla="*/ 1 w 402"/>
                      <a:gd name="T9" fmla="*/ 1 h 252"/>
                      <a:gd name="T10" fmla="*/ 1 w 402"/>
                      <a:gd name="T11" fmla="*/ 1 h 252"/>
                      <a:gd name="T12" fmla="*/ 1 w 402"/>
                      <a:gd name="T13" fmla="*/ 1 h 252"/>
                      <a:gd name="T14" fmla="*/ 1 w 402"/>
                      <a:gd name="T15" fmla="*/ 1 h 252"/>
                      <a:gd name="T16" fmla="*/ 1 w 402"/>
                      <a:gd name="T17" fmla="*/ 1 h 252"/>
                      <a:gd name="T18" fmla="*/ 1 w 402"/>
                      <a:gd name="T19" fmla="*/ 1 h 252"/>
                      <a:gd name="T20" fmla="*/ 1 w 402"/>
                      <a:gd name="T21" fmla="*/ 1 h 252"/>
                      <a:gd name="T22" fmla="*/ 1 w 402"/>
                      <a:gd name="T23" fmla="*/ 1 h 252"/>
                      <a:gd name="T24" fmla="*/ 1 w 402"/>
                      <a:gd name="T25" fmla="*/ 1 h 252"/>
                      <a:gd name="T26" fmla="*/ 1 w 402"/>
                      <a:gd name="T27" fmla="*/ 1 h 252"/>
                      <a:gd name="T28" fmla="*/ 1 w 402"/>
                      <a:gd name="T29" fmla="*/ 1 h 252"/>
                      <a:gd name="T30" fmla="*/ 1 w 402"/>
                      <a:gd name="T31" fmla="*/ 1 h 252"/>
                      <a:gd name="T32" fmla="*/ 1 w 402"/>
                      <a:gd name="T33" fmla="*/ 1 h 252"/>
                      <a:gd name="T34" fmla="*/ 1 w 402"/>
                      <a:gd name="T35" fmla="*/ 1 h 252"/>
                      <a:gd name="T36" fmla="*/ 1 w 402"/>
                      <a:gd name="T37" fmla="*/ 1 h 252"/>
                      <a:gd name="T38" fmla="*/ 1 w 402"/>
                      <a:gd name="T39" fmla="*/ 1 h 252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w 402"/>
                      <a:gd name="T61" fmla="*/ 0 h 252"/>
                      <a:gd name="T62" fmla="*/ 402 w 402"/>
                      <a:gd name="T63" fmla="*/ 252 h 252"/>
                    </a:gdLst>
                    <a:ahLst/>
                    <a:cxnLst>
                      <a:cxn ang="T40">
                        <a:pos x="T0" y="T1"/>
                      </a:cxn>
                      <a:cxn ang="T41">
                        <a:pos x="T2" y="T3"/>
                      </a:cxn>
                      <a:cxn ang="T42">
                        <a:pos x="T4" y="T5"/>
                      </a:cxn>
                      <a:cxn ang="T43">
                        <a:pos x="T6" y="T7"/>
                      </a:cxn>
                      <a:cxn ang="T44">
                        <a:pos x="T8" y="T9"/>
                      </a:cxn>
                      <a:cxn ang="T45">
                        <a:pos x="T10" y="T11"/>
                      </a:cxn>
                      <a:cxn ang="T46">
                        <a:pos x="T12" y="T13"/>
                      </a:cxn>
                      <a:cxn ang="T47">
                        <a:pos x="T14" y="T15"/>
                      </a:cxn>
                      <a:cxn ang="T48">
                        <a:pos x="T16" y="T17"/>
                      </a:cxn>
                      <a:cxn ang="T49">
                        <a:pos x="T18" y="T19"/>
                      </a:cxn>
                      <a:cxn ang="T50">
                        <a:pos x="T20" y="T21"/>
                      </a:cxn>
                      <a:cxn ang="T51">
                        <a:pos x="T22" y="T23"/>
                      </a:cxn>
                      <a:cxn ang="T52">
                        <a:pos x="T24" y="T25"/>
                      </a:cxn>
                      <a:cxn ang="T53">
                        <a:pos x="T26" y="T27"/>
                      </a:cxn>
                      <a:cxn ang="T54">
                        <a:pos x="T28" y="T29"/>
                      </a:cxn>
                      <a:cxn ang="T55">
                        <a:pos x="T30" y="T31"/>
                      </a:cxn>
                      <a:cxn ang="T56">
                        <a:pos x="T32" y="T33"/>
                      </a:cxn>
                      <a:cxn ang="T57">
                        <a:pos x="T34" y="T35"/>
                      </a:cxn>
                      <a:cxn ang="T58">
                        <a:pos x="T36" y="T37"/>
                      </a:cxn>
                      <a:cxn ang="T59">
                        <a:pos x="T38" y="T39"/>
                      </a:cxn>
                    </a:cxnLst>
                    <a:rect l="T60" t="T61" r="T62" b="T63"/>
                    <a:pathLst>
                      <a:path w="402" h="252">
                        <a:moveTo>
                          <a:pt x="400" y="10"/>
                        </a:moveTo>
                        <a:lnTo>
                          <a:pt x="402" y="0"/>
                        </a:lnTo>
                        <a:lnTo>
                          <a:pt x="55" y="32"/>
                        </a:lnTo>
                        <a:lnTo>
                          <a:pt x="0" y="252"/>
                        </a:lnTo>
                        <a:lnTo>
                          <a:pt x="26" y="214"/>
                        </a:lnTo>
                        <a:lnTo>
                          <a:pt x="54" y="181"/>
                        </a:lnTo>
                        <a:lnTo>
                          <a:pt x="83" y="151"/>
                        </a:lnTo>
                        <a:lnTo>
                          <a:pt x="113" y="126"/>
                        </a:lnTo>
                        <a:lnTo>
                          <a:pt x="143" y="102"/>
                        </a:lnTo>
                        <a:lnTo>
                          <a:pt x="173" y="83"/>
                        </a:lnTo>
                        <a:lnTo>
                          <a:pt x="203" y="67"/>
                        </a:lnTo>
                        <a:lnTo>
                          <a:pt x="233" y="53"/>
                        </a:lnTo>
                        <a:lnTo>
                          <a:pt x="260" y="41"/>
                        </a:lnTo>
                        <a:lnTo>
                          <a:pt x="287" y="32"/>
                        </a:lnTo>
                        <a:lnTo>
                          <a:pt x="312" y="25"/>
                        </a:lnTo>
                        <a:lnTo>
                          <a:pt x="335" y="20"/>
                        </a:lnTo>
                        <a:lnTo>
                          <a:pt x="356" y="16"/>
                        </a:lnTo>
                        <a:lnTo>
                          <a:pt x="373" y="13"/>
                        </a:lnTo>
                        <a:lnTo>
                          <a:pt x="388" y="11"/>
                        </a:lnTo>
                        <a:lnTo>
                          <a:pt x="400" y="10"/>
                        </a:lnTo>
                        <a:close/>
                      </a:path>
                    </a:pathLst>
                  </a:custGeom>
                  <a:solidFill>
                    <a:srgbClr val="005E9E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59" name="Freeform 338"/>
                  <p:cNvSpPr>
                    <a:spLocks/>
                  </p:cNvSpPr>
                  <p:nvPr/>
                </p:nvSpPr>
                <p:spPr bwMode="auto">
                  <a:xfrm>
                    <a:off x="3077" y="1201"/>
                    <a:ext cx="119" cy="183"/>
                  </a:xfrm>
                  <a:custGeom>
                    <a:avLst/>
                    <a:gdLst>
                      <a:gd name="T0" fmla="*/ 0 w 239"/>
                      <a:gd name="T1" fmla="*/ 1 h 365"/>
                      <a:gd name="T2" fmla="*/ 0 w 239"/>
                      <a:gd name="T3" fmla="*/ 1 h 365"/>
                      <a:gd name="T4" fmla="*/ 0 w 239"/>
                      <a:gd name="T5" fmla="*/ 0 h 365"/>
                      <a:gd name="T6" fmla="*/ 0 w 239"/>
                      <a:gd name="T7" fmla="*/ 1 h 365"/>
                      <a:gd name="T8" fmla="*/ 0 w 239"/>
                      <a:gd name="T9" fmla="*/ 1 h 365"/>
                      <a:gd name="T10" fmla="*/ 0 w 239"/>
                      <a:gd name="T11" fmla="*/ 1 h 365"/>
                      <a:gd name="T12" fmla="*/ 0 w 239"/>
                      <a:gd name="T13" fmla="*/ 1 h 365"/>
                      <a:gd name="T14" fmla="*/ 0 w 239"/>
                      <a:gd name="T15" fmla="*/ 1 h 365"/>
                      <a:gd name="T16" fmla="*/ 0 w 239"/>
                      <a:gd name="T17" fmla="*/ 1 h 365"/>
                      <a:gd name="T18" fmla="*/ 0 w 239"/>
                      <a:gd name="T19" fmla="*/ 1 h 365"/>
                      <a:gd name="T20" fmla="*/ 0 w 239"/>
                      <a:gd name="T21" fmla="*/ 1 h 365"/>
                      <a:gd name="T22" fmla="*/ 0 w 239"/>
                      <a:gd name="T23" fmla="*/ 1 h 365"/>
                      <a:gd name="T24" fmla="*/ 0 w 239"/>
                      <a:gd name="T25" fmla="*/ 1 h 365"/>
                      <a:gd name="T26" fmla="*/ 0 w 239"/>
                      <a:gd name="T27" fmla="*/ 1 h 365"/>
                      <a:gd name="T28" fmla="*/ 0 w 239"/>
                      <a:gd name="T29" fmla="*/ 1 h 365"/>
                      <a:gd name="T30" fmla="*/ 0 w 239"/>
                      <a:gd name="T31" fmla="*/ 1 h 365"/>
                      <a:gd name="T32" fmla="*/ 0 w 239"/>
                      <a:gd name="T33" fmla="*/ 1 h 365"/>
                      <a:gd name="T34" fmla="*/ 0 w 239"/>
                      <a:gd name="T35" fmla="*/ 1 h 365"/>
                      <a:gd name="T36" fmla="*/ 0 w 239"/>
                      <a:gd name="T37" fmla="*/ 1 h 365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w 239"/>
                      <a:gd name="T58" fmla="*/ 0 h 365"/>
                      <a:gd name="T59" fmla="*/ 239 w 239"/>
                      <a:gd name="T60" fmla="*/ 365 h 365"/>
                    </a:gdLst>
                    <a:ahLst/>
                    <a:cxnLst>
                      <a:cxn ang="T38">
                        <a:pos x="T0" y="T1"/>
                      </a:cxn>
                      <a:cxn ang="T39">
                        <a:pos x="T2" y="T3"/>
                      </a:cxn>
                      <a:cxn ang="T40">
                        <a:pos x="T4" y="T5"/>
                      </a:cxn>
                      <a:cxn ang="T41">
                        <a:pos x="T6" y="T7"/>
                      </a:cxn>
                      <a:cxn ang="T42">
                        <a:pos x="T8" y="T9"/>
                      </a:cxn>
                      <a:cxn ang="T43">
                        <a:pos x="T10" y="T11"/>
                      </a:cxn>
                      <a:cxn ang="T44">
                        <a:pos x="T12" y="T13"/>
                      </a:cxn>
                      <a:cxn ang="T45">
                        <a:pos x="T14" y="T15"/>
                      </a:cxn>
                      <a:cxn ang="T46">
                        <a:pos x="T16" y="T17"/>
                      </a:cxn>
                      <a:cxn ang="T47">
                        <a:pos x="T18" y="T19"/>
                      </a:cxn>
                      <a:cxn ang="T48">
                        <a:pos x="T20" y="T21"/>
                      </a:cxn>
                      <a:cxn ang="T49">
                        <a:pos x="T22" y="T23"/>
                      </a:cxn>
                      <a:cxn ang="T50">
                        <a:pos x="T24" y="T25"/>
                      </a:cxn>
                      <a:cxn ang="T51">
                        <a:pos x="T26" y="T27"/>
                      </a:cxn>
                      <a:cxn ang="T52">
                        <a:pos x="T28" y="T29"/>
                      </a:cxn>
                      <a:cxn ang="T53">
                        <a:pos x="T30" y="T31"/>
                      </a:cxn>
                      <a:cxn ang="T54">
                        <a:pos x="T32" y="T33"/>
                      </a:cxn>
                      <a:cxn ang="T55">
                        <a:pos x="T34" y="T35"/>
                      </a:cxn>
                      <a:cxn ang="T56">
                        <a:pos x="T36" y="T37"/>
                      </a:cxn>
                    </a:cxnLst>
                    <a:rect l="T57" t="T58" r="T59" b="T60"/>
                    <a:pathLst>
                      <a:path w="239" h="365">
                        <a:moveTo>
                          <a:pt x="0" y="360"/>
                        </a:moveTo>
                        <a:lnTo>
                          <a:pt x="144" y="365"/>
                        </a:lnTo>
                        <a:lnTo>
                          <a:pt x="239" y="0"/>
                        </a:lnTo>
                        <a:lnTo>
                          <a:pt x="229" y="8"/>
                        </a:lnTo>
                        <a:lnTo>
                          <a:pt x="217" y="17"/>
                        </a:lnTo>
                        <a:lnTo>
                          <a:pt x="203" y="30"/>
                        </a:lnTo>
                        <a:lnTo>
                          <a:pt x="188" y="42"/>
                        </a:lnTo>
                        <a:lnTo>
                          <a:pt x="173" y="58"/>
                        </a:lnTo>
                        <a:lnTo>
                          <a:pt x="157" y="76"/>
                        </a:lnTo>
                        <a:lnTo>
                          <a:pt x="140" y="95"/>
                        </a:lnTo>
                        <a:lnTo>
                          <a:pt x="124" y="116"/>
                        </a:lnTo>
                        <a:lnTo>
                          <a:pt x="106" y="139"/>
                        </a:lnTo>
                        <a:lnTo>
                          <a:pt x="89" y="164"/>
                        </a:lnTo>
                        <a:lnTo>
                          <a:pt x="72" y="192"/>
                        </a:lnTo>
                        <a:lnTo>
                          <a:pt x="56" y="221"/>
                        </a:lnTo>
                        <a:lnTo>
                          <a:pt x="41" y="253"/>
                        </a:lnTo>
                        <a:lnTo>
                          <a:pt x="26" y="287"/>
                        </a:lnTo>
                        <a:lnTo>
                          <a:pt x="12" y="322"/>
                        </a:lnTo>
                        <a:lnTo>
                          <a:pt x="0" y="360"/>
                        </a:lnTo>
                        <a:close/>
                      </a:path>
                    </a:pathLst>
                  </a:custGeom>
                  <a:solidFill>
                    <a:srgbClr val="8ED3ED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0" name="Freeform 339"/>
                  <p:cNvSpPr>
                    <a:spLocks/>
                  </p:cNvSpPr>
                  <p:nvPr/>
                </p:nvSpPr>
                <p:spPr bwMode="auto">
                  <a:xfrm>
                    <a:off x="3043" y="1170"/>
                    <a:ext cx="162" cy="212"/>
                  </a:xfrm>
                  <a:custGeom>
                    <a:avLst/>
                    <a:gdLst>
                      <a:gd name="T0" fmla="*/ 0 w 324"/>
                      <a:gd name="T1" fmla="*/ 1 h 423"/>
                      <a:gd name="T2" fmla="*/ 1 w 324"/>
                      <a:gd name="T3" fmla="*/ 1 h 423"/>
                      <a:gd name="T4" fmla="*/ 1 w 324"/>
                      <a:gd name="T5" fmla="*/ 1 h 423"/>
                      <a:gd name="T6" fmla="*/ 1 w 324"/>
                      <a:gd name="T7" fmla="*/ 1 h 423"/>
                      <a:gd name="T8" fmla="*/ 1 w 324"/>
                      <a:gd name="T9" fmla="*/ 1 h 423"/>
                      <a:gd name="T10" fmla="*/ 1 w 324"/>
                      <a:gd name="T11" fmla="*/ 1 h 423"/>
                      <a:gd name="T12" fmla="*/ 1 w 324"/>
                      <a:gd name="T13" fmla="*/ 1 h 423"/>
                      <a:gd name="T14" fmla="*/ 1 w 324"/>
                      <a:gd name="T15" fmla="*/ 1 h 423"/>
                      <a:gd name="T16" fmla="*/ 1 w 324"/>
                      <a:gd name="T17" fmla="*/ 1 h 423"/>
                      <a:gd name="T18" fmla="*/ 1 w 324"/>
                      <a:gd name="T19" fmla="*/ 1 h 423"/>
                      <a:gd name="T20" fmla="*/ 1 w 324"/>
                      <a:gd name="T21" fmla="*/ 1 h 423"/>
                      <a:gd name="T22" fmla="*/ 1 w 324"/>
                      <a:gd name="T23" fmla="*/ 1 h 423"/>
                      <a:gd name="T24" fmla="*/ 1 w 324"/>
                      <a:gd name="T25" fmla="*/ 1 h 423"/>
                      <a:gd name="T26" fmla="*/ 1 w 324"/>
                      <a:gd name="T27" fmla="*/ 1 h 423"/>
                      <a:gd name="T28" fmla="*/ 1 w 324"/>
                      <a:gd name="T29" fmla="*/ 1 h 423"/>
                      <a:gd name="T30" fmla="*/ 1 w 324"/>
                      <a:gd name="T31" fmla="*/ 1 h 423"/>
                      <a:gd name="T32" fmla="*/ 1 w 324"/>
                      <a:gd name="T33" fmla="*/ 1 h 423"/>
                      <a:gd name="T34" fmla="*/ 1 w 324"/>
                      <a:gd name="T35" fmla="*/ 1 h 423"/>
                      <a:gd name="T36" fmla="*/ 1 w 324"/>
                      <a:gd name="T37" fmla="*/ 0 h 423"/>
                      <a:gd name="T38" fmla="*/ 1 w 324"/>
                      <a:gd name="T39" fmla="*/ 1 h 423"/>
                      <a:gd name="T40" fmla="*/ 1 w 324"/>
                      <a:gd name="T41" fmla="*/ 1 h 423"/>
                      <a:gd name="T42" fmla="*/ 1 w 324"/>
                      <a:gd name="T43" fmla="*/ 1 h 423"/>
                      <a:gd name="T44" fmla="*/ 1 w 324"/>
                      <a:gd name="T45" fmla="*/ 1 h 423"/>
                      <a:gd name="T46" fmla="*/ 1 w 324"/>
                      <a:gd name="T47" fmla="*/ 1 h 423"/>
                      <a:gd name="T48" fmla="*/ 1 w 324"/>
                      <a:gd name="T49" fmla="*/ 1 h 423"/>
                      <a:gd name="T50" fmla="*/ 1 w 324"/>
                      <a:gd name="T51" fmla="*/ 1 h 423"/>
                      <a:gd name="T52" fmla="*/ 1 w 324"/>
                      <a:gd name="T53" fmla="*/ 1 h 423"/>
                      <a:gd name="T54" fmla="*/ 1 w 324"/>
                      <a:gd name="T55" fmla="*/ 1 h 423"/>
                      <a:gd name="T56" fmla="*/ 1 w 324"/>
                      <a:gd name="T57" fmla="*/ 1 h 423"/>
                      <a:gd name="T58" fmla="*/ 1 w 324"/>
                      <a:gd name="T59" fmla="*/ 1 h 423"/>
                      <a:gd name="T60" fmla="*/ 1 w 324"/>
                      <a:gd name="T61" fmla="*/ 1 h 423"/>
                      <a:gd name="T62" fmla="*/ 1 w 324"/>
                      <a:gd name="T63" fmla="*/ 1 h 423"/>
                      <a:gd name="T64" fmla="*/ 1 w 324"/>
                      <a:gd name="T65" fmla="*/ 1 h 423"/>
                      <a:gd name="T66" fmla="*/ 1 w 324"/>
                      <a:gd name="T67" fmla="*/ 1 h 423"/>
                      <a:gd name="T68" fmla="*/ 0 w 324"/>
                      <a:gd name="T69" fmla="*/ 1 h 423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w 324"/>
                      <a:gd name="T106" fmla="*/ 0 h 423"/>
                      <a:gd name="T107" fmla="*/ 324 w 324"/>
                      <a:gd name="T108" fmla="*/ 423 h 423"/>
                    </a:gdLst>
                    <a:ahLst/>
                    <a:cxnLst>
                      <a:cxn ang="T70">
                        <a:pos x="T0" y="T1"/>
                      </a:cxn>
                      <a:cxn ang="T71">
                        <a:pos x="T2" y="T3"/>
                      </a:cxn>
                      <a:cxn ang="T72">
                        <a:pos x="T4" y="T5"/>
                      </a:cxn>
                      <a:cxn ang="T73">
                        <a:pos x="T6" y="T7"/>
                      </a:cxn>
                      <a:cxn ang="T74">
                        <a:pos x="T8" y="T9"/>
                      </a:cxn>
                      <a:cxn ang="T75">
                        <a:pos x="T10" y="T11"/>
                      </a:cxn>
                      <a:cxn ang="T76">
                        <a:pos x="T12" y="T13"/>
                      </a:cxn>
                      <a:cxn ang="T77">
                        <a:pos x="T14" y="T15"/>
                      </a:cxn>
                      <a:cxn ang="T78">
                        <a:pos x="T16" y="T17"/>
                      </a:cxn>
                      <a:cxn ang="T79">
                        <a:pos x="T18" y="T19"/>
                      </a:cxn>
                      <a:cxn ang="T80">
                        <a:pos x="T20" y="T21"/>
                      </a:cxn>
                      <a:cxn ang="T81">
                        <a:pos x="T22" y="T23"/>
                      </a:cxn>
                      <a:cxn ang="T82">
                        <a:pos x="T24" y="T25"/>
                      </a:cxn>
                      <a:cxn ang="T83">
                        <a:pos x="T26" y="T27"/>
                      </a:cxn>
                      <a:cxn ang="T84">
                        <a:pos x="T28" y="T29"/>
                      </a:cxn>
                      <a:cxn ang="T85">
                        <a:pos x="T30" y="T31"/>
                      </a:cxn>
                      <a:cxn ang="T86">
                        <a:pos x="T32" y="T33"/>
                      </a:cxn>
                      <a:cxn ang="T87">
                        <a:pos x="T34" y="T35"/>
                      </a:cxn>
                      <a:cxn ang="T88">
                        <a:pos x="T36" y="T37"/>
                      </a:cxn>
                      <a:cxn ang="T89">
                        <a:pos x="T38" y="T39"/>
                      </a:cxn>
                      <a:cxn ang="T90">
                        <a:pos x="T40" y="T41"/>
                      </a:cxn>
                      <a:cxn ang="T91">
                        <a:pos x="T42" y="T43"/>
                      </a:cxn>
                      <a:cxn ang="T92">
                        <a:pos x="T44" y="T45"/>
                      </a:cxn>
                      <a:cxn ang="T93">
                        <a:pos x="T46" y="T47"/>
                      </a:cxn>
                      <a:cxn ang="T94">
                        <a:pos x="T48" y="T49"/>
                      </a:cxn>
                      <a:cxn ang="T95">
                        <a:pos x="T50" y="T51"/>
                      </a:cxn>
                      <a:cxn ang="T96">
                        <a:pos x="T52" y="T53"/>
                      </a:cxn>
                      <a:cxn ang="T97">
                        <a:pos x="T54" y="T55"/>
                      </a:cxn>
                      <a:cxn ang="T98">
                        <a:pos x="T56" y="T57"/>
                      </a:cxn>
                      <a:cxn ang="T99">
                        <a:pos x="T58" y="T59"/>
                      </a:cxn>
                      <a:cxn ang="T100">
                        <a:pos x="T60" y="T61"/>
                      </a:cxn>
                      <a:cxn ang="T101">
                        <a:pos x="T62" y="T63"/>
                      </a:cxn>
                      <a:cxn ang="T102">
                        <a:pos x="T64" y="T65"/>
                      </a:cxn>
                      <a:cxn ang="T103">
                        <a:pos x="T66" y="T67"/>
                      </a:cxn>
                      <a:cxn ang="T104">
                        <a:pos x="T68" y="T69"/>
                      </a:cxn>
                    </a:cxnLst>
                    <a:rect l="T105" t="T106" r="T107" b="T108"/>
                    <a:pathLst>
                      <a:path w="324" h="423">
                        <a:moveTo>
                          <a:pt x="0" y="421"/>
                        </a:moveTo>
                        <a:lnTo>
                          <a:pt x="69" y="423"/>
                        </a:lnTo>
                        <a:lnTo>
                          <a:pt x="81" y="385"/>
                        </a:lnTo>
                        <a:lnTo>
                          <a:pt x="95" y="350"/>
                        </a:lnTo>
                        <a:lnTo>
                          <a:pt x="110" y="316"/>
                        </a:lnTo>
                        <a:lnTo>
                          <a:pt x="125" y="284"/>
                        </a:lnTo>
                        <a:lnTo>
                          <a:pt x="141" y="255"/>
                        </a:lnTo>
                        <a:lnTo>
                          <a:pt x="158" y="227"/>
                        </a:lnTo>
                        <a:lnTo>
                          <a:pt x="175" y="202"/>
                        </a:lnTo>
                        <a:lnTo>
                          <a:pt x="193" y="179"/>
                        </a:lnTo>
                        <a:lnTo>
                          <a:pt x="209" y="158"/>
                        </a:lnTo>
                        <a:lnTo>
                          <a:pt x="226" y="139"/>
                        </a:lnTo>
                        <a:lnTo>
                          <a:pt x="242" y="121"/>
                        </a:lnTo>
                        <a:lnTo>
                          <a:pt x="257" y="105"/>
                        </a:lnTo>
                        <a:lnTo>
                          <a:pt x="272" y="93"/>
                        </a:lnTo>
                        <a:lnTo>
                          <a:pt x="286" y="80"/>
                        </a:lnTo>
                        <a:lnTo>
                          <a:pt x="298" y="71"/>
                        </a:lnTo>
                        <a:lnTo>
                          <a:pt x="308" y="63"/>
                        </a:lnTo>
                        <a:lnTo>
                          <a:pt x="324" y="0"/>
                        </a:lnTo>
                        <a:lnTo>
                          <a:pt x="272" y="17"/>
                        </a:lnTo>
                        <a:lnTo>
                          <a:pt x="227" y="36"/>
                        </a:lnTo>
                        <a:lnTo>
                          <a:pt x="188" y="59"/>
                        </a:lnTo>
                        <a:lnTo>
                          <a:pt x="155" y="85"/>
                        </a:lnTo>
                        <a:lnTo>
                          <a:pt x="125" y="111"/>
                        </a:lnTo>
                        <a:lnTo>
                          <a:pt x="100" y="140"/>
                        </a:lnTo>
                        <a:lnTo>
                          <a:pt x="80" y="170"/>
                        </a:lnTo>
                        <a:lnTo>
                          <a:pt x="62" y="200"/>
                        </a:lnTo>
                        <a:lnTo>
                          <a:pt x="49" y="231"/>
                        </a:lnTo>
                        <a:lnTo>
                          <a:pt x="37" y="262"/>
                        </a:lnTo>
                        <a:lnTo>
                          <a:pt x="28" y="292"/>
                        </a:lnTo>
                        <a:lnTo>
                          <a:pt x="21" y="321"/>
                        </a:lnTo>
                        <a:lnTo>
                          <a:pt x="15" y="350"/>
                        </a:lnTo>
                        <a:lnTo>
                          <a:pt x="9" y="375"/>
                        </a:lnTo>
                        <a:lnTo>
                          <a:pt x="5" y="399"/>
                        </a:lnTo>
                        <a:lnTo>
                          <a:pt x="0" y="421"/>
                        </a:lnTo>
                        <a:close/>
                      </a:path>
                    </a:pathLst>
                  </a:custGeom>
                  <a:solidFill>
                    <a:srgbClr val="0099D8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1" name="Freeform 340"/>
                  <p:cNvSpPr>
                    <a:spLocks/>
                  </p:cNvSpPr>
                  <p:nvPr/>
                </p:nvSpPr>
                <p:spPr bwMode="auto">
                  <a:xfrm>
                    <a:off x="3196" y="1156"/>
                    <a:ext cx="79" cy="280"/>
                  </a:xfrm>
                  <a:custGeom>
                    <a:avLst/>
                    <a:gdLst>
                      <a:gd name="T0" fmla="*/ 1 w 157"/>
                      <a:gd name="T1" fmla="*/ 1 h 560"/>
                      <a:gd name="T2" fmla="*/ 1 w 157"/>
                      <a:gd name="T3" fmla="*/ 1 h 560"/>
                      <a:gd name="T4" fmla="*/ 0 w 157"/>
                      <a:gd name="T5" fmla="*/ 1 h 560"/>
                      <a:gd name="T6" fmla="*/ 1 w 157"/>
                      <a:gd name="T7" fmla="*/ 0 h 560"/>
                      <a:gd name="T8" fmla="*/ 1 w 157"/>
                      <a:gd name="T9" fmla="*/ 1 h 560"/>
                      <a:gd name="T10" fmla="*/ 0 60000 65536"/>
                      <a:gd name="T11" fmla="*/ 0 60000 65536"/>
                      <a:gd name="T12" fmla="*/ 0 60000 65536"/>
                      <a:gd name="T13" fmla="*/ 0 60000 65536"/>
                      <a:gd name="T14" fmla="*/ 0 60000 65536"/>
                      <a:gd name="T15" fmla="*/ 0 w 157"/>
                      <a:gd name="T16" fmla="*/ 0 h 560"/>
                      <a:gd name="T17" fmla="*/ 157 w 157"/>
                      <a:gd name="T18" fmla="*/ 560 h 560"/>
                    </a:gdLst>
                    <a:ahLst/>
                    <a:cxnLst>
                      <a:cxn ang="T10">
                        <a:pos x="T0" y="T1"/>
                      </a:cxn>
                      <a:cxn ang="T11">
                        <a:pos x="T2" y="T3"/>
                      </a:cxn>
                      <a:cxn ang="T12">
                        <a:pos x="T4" y="T5"/>
                      </a:cxn>
                      <a:cxn ang="T13">
                        <a:pos x="T6" y="T7"/>
                      </a:cxn>
                      <a:cxn ang="T14">
                        <a:pos x="T8" y="T9"/>
                      </a:cxn>
                    </a:cxnLst>
                    <a:rect l="T15" t="T16" r="T17" b="T18"/>
                    <a:pathLst>
                      <a:path w="157" h="560">
                        <a:moveTo>
                          <a:pt x="157" y="15"/>
                        </a:moveTo>
                        <a:lnTo>
                          <a:pt x="15" y="553"/>
                        </a:lnTo>
                        <a:lnTo>
                          <a:pt x="0" y="560"/>
                        </a:lnTo>
                        <a:lnTo>
                          <a:pt x="154" y="0"/>
                        </a:lnTo>
                        <a:lnTo>
                          <a:pt x="157" y="15"/>
                        </a:lnTo>
                        <a:close/>
                      </a:path>
                    </a:pathLst>
                  </a:custGeom>
                  <a:solidFill>
                    <a:srgbClr val="AA9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2" name="Freeform 341"/>
                  <p:cNvSpPr>
                    <a:spLocks/>
                  </p:cNvSpPr>
                  <p:nvPr/>
                </p:nvSpPr>
                <p:spPr bwMode="auto">
                  <a:xfrm>
                    <a:off x="2995" y="1441"/>
                    <a:ext cx="143" cy="21"/>
                  </a:xfrm>
                  <a:custGeom>
                    <a:avLst/>
                    <a:gdLst>
                      <a:gd name="T0" fmla="*/ 0 w 287"/>
                      <a:gd name="T1" fmla="*/ 0 h 43"/>
                      <a:gd name="T2" fmla="*/ 0 w 287"/>
                      <a:gd name="T3" fmla="*/ 0 h 43"/>
                      <a:gd name="T4" fmla="*/ 0 w 287"/>
                      <a:gd name="T5" fmla="*/ 0 h 43"/>
                      <a:gd name="T6" fmla="*/ 0 w 287"/>
                      <a:gd name="T7" fmla="*/ 0 h 43"/>
                      <a:gd name="T8" fmla="*/ 0 w 287"/>
                      <a:gd name="T9" fmla="*/ 0 h 43"/>
                      <a:gd name="T10" fmla="*/ 0 w 287"/>
                      <a:gd name="T11" fmla="*/ 0 h 43"/>
                      <a:gd name="T12" fmla="*/ 0 w 287"/>
                      <a:gd name="T13" fmla="*/ 0 h 43"/>
                      <a:gd name="T14" fmla="*/ 0 w 287"/>
                      <a:gd name="T15" fmla="*/ 0 h 43"/>
                      <a:gd name="T16" fmla="*/ 0 w 287"/>
                      <a:gd name="T17" fmla="*/ 0 h 43"/>
                      <a:gd name="T18" fmla="*/ 0 w 287"/>
                      <a:gd name="T19" fmla="*/ 0 h 43"/>
                      <a:gd name="T20" fmla="*/ 0 w 287"/>
                      <a:gd name="T21" fmla="*/ 0 h 43"/>
                      <a:gd name="T22" fmla="*/ 0 w 287"/>
                      <a:gd name="T23" fmla="*/ 0 h 43"/>
                      <a:gd name="T24" fmla="*/ 0 w 287"/>
                      <a:gd name="T25" fmla="*/ 0 h 43"/>
                      <a:gd name="T26" fmla="*/ 0 w 287"/>
                      <a:gd name="T27" fmla="*/ 0 h 43"/>
                      <a:gd name="T28" fmla="*/ 0 w 287"/>
                      <a:gd name="T29" fmla="*/ 0 h 43"/>
                      <a:gd name="T30" fmla="*/ 0 w 287"/>
                      <a:gd name="T31" fmla="*/ 0 h 43"/>
                      <a:gd name="T32" fmla="*/ 0 w 287"/>
                      <a:gd name="T33" fmla="*/ 0 h 43"/>
                      <a:gd name="T34" fmla="*/ 0 w 287"/>
                      <a:gd name="T35" fmla="*/ 0 h 43"/>
                      <a:gd name="T36" fmla="*/ 0 w 287"/>
                      <a:gd name="T37" fmla="*/ 0 h 43"/>
                      <a:gd name="T38" fmla="*/ 0 w 287"/>
                      <a:gd name="T39" fmla="*/ 0 h 43"/>
                      <a:gd name="T40" fmla="*/ 0 w 287"/>
                      <a:gd name="T41" fmla="*/ 0 h 43"/>
                      <a:gd name="T42" fmla="*/ 0 w 287"/>
                      <a:gd name="T43" fmla="*/ 0 h 43"/>
                      <a:gd name="T44" fmla="*/ 0 w 287"/>
                      <a:gd name="T45" fmla="*/ 0 h 43"/>
                      <a:gd name="T46" fmla="*/ 0 w 287"/>
                      <a:gd name="T47" fmla="*/ 0 h 43"/>
                      <a:gd name="T48" fmla="*/ 0 w 287"/>
                      <a:gd name="T49" fmla="*/ 0 h 43"/>
                      <a:gd name="T50" fmla="*/ 0 w 287"/>
                      <a:gd name="T51" fmla="*/ 0 h 43"/>
                      <a:gd name="T52" fmla="*/ 0 w 287"/>
                      <a:gd name="T53" fmla="*/ 0 h 43"/>
                      <a:gd name="T54" fmla="*/ 0 w 287"/>
                      <a:gd name="T55" fmla="*/ 0 h 43"/>
                      <a:gd name="T56" fmla="*/ 0 w 287"/>
                      <a:gd name="T57" fmla="*/ 0 h 43"/>
                      <a:gd name="T58" fmla="*/ 0 w 287"/>
                      <a:gd name="T59" fmla="*/ 0 h 43"/>
                      <a:gd name="T60" fmla="*/ 0 w 287"/>
                      <a:gd name="T61" fmla="*/ 0 h 43"/>
                      <a:gd name="T62" fmla="*/ 0 w 287"/>
                      <a:gd name="T63" fmla="*/ 0 h 43"/>
                      <a:gd name="T64" fmla="*/ 0 w 287"/>
                      <a:gd name="T65" fmla="*/ 0 h 43"/>
                      <a:gd name="T66" fmla="*/ 0 w 287"/>
                      <a:gd name="T67" fmla="*/ 0 h 43"/>
                      <a:gd name="T68" fmla="*/ 0 w 287"/>
                      <a:gd name="T69" fmla="*/ 0 h 43"/>
                      <a:gd name="T70" fmla="*/ 0 w 287"/>
                      <a:gd name="T71" fmla="*/ 0 h 43"/>
                      <a:gd name="T72" fmla="*/ 0 w 287"/>
                      <a:gd name="T73" fmla="*/ 0 h 43"/>
                      <a:gd name="T74" fmla="*/ 0 w 287"/>
                      <a:gd name="T75" fmla="*/ 0 h 43"/>
                      <a:gd name="T76" fmla="*/ 0 w 287"/>
                      <a:gd name="T77" fmla="*/ 0 h 43"/>
                      <a:gd name="T78" fmla="*/ 0 w 287"/>
                      <a:gd name="T79" fmla="*/ 0 h 43"/>
                      <a:gd name="T80" fmla="*/ 0 w 287"/>
                      <a:gd name="T81" fmla="*/ 0 h 43"/>
                      <a:gd name="T82" fmla="*/ 0 w 287"/>
                      <a:gd name="T83" fmla="*/ 0 h 43"/>
                      <a:gd name="T84" fmla="*/ 0 w 287"/>
                      <a:gd name="T85" fmla="*/ 0 h 43"/>
                      <a:gd name="T86" fmla="*/ 0 w 287"/>
                      <a:gd name="T87" fmla="*/ 0 h 43"/>
                      <a:gd name="T88" fmla="*/ 0 w 287"/>
                      <a:gd name="T89" fmla="*/ 0 h 43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60000 65536"/>
                      <a:gd name="T112" fmla="*/ 0 60000 65536"/>
                      <a:gd name="T113" fmla="*/ 0 60000 65536"/>
                      <a:gd name="T114" fmla="*/ 0 60000 65536"/>
                      <a:gd name="T115" fmla="*/ 0 60000 65536"/>
                      <a:gd name="T116" fmla="*/ 0 60000 65536"/>
                      <a:gd name="T117" fmla="*/ 0 60000 65536"/>
                      <a:gd name="T118" fmla="*/ 0 60000 65536"/>
                      <a:gd name="T119" fmla="*/ 0 60000 65536"/>
                      <a:gd name="T120" fmla="*/ 0 60000 65536"/>
                      <a:gd name="T121" fmla="*/ 0 60000 65536"/>
                      <a:gd name="T122" fmla="*/ 0 60000 65536"/>
                      <a:gd name="T123" fmla="*/ 0 60000 65536"/>
                      <a:gd name="T124" fmla="*/ 0 60000 65536"/>
                      <a:gd name="T125" fmla="*/ 0 60000 65536"/>
                      <a:gd name="T126" fmla="*/ 0 60000 65536"/>
                      <a:gd name="T127" fmla="*/ 0 60000 65536"/>
                      <a:gd name="T128" fmla="*/ 0 60000 65536"/>
                      <a:gd name="T129" fmla="*/ 0 60000 65536"/>
                      <a:gd name="T130" fmla="*/ 0 60000 65536"/>
                      <a:gd name="T131" fmla="*/ 0 60000 65536"/>
                      <a:gd name="T132" fmla="*/ 0 60000 65536"/>
                      <a:gd name="T133" fmla="*/ 0 60000 65536"/>
                      <a:gd name="T134" fmla="*/ 0 60000 65536"/>
                      <a:gd name="T135" fmla="*/ 0 w 287"/>
                      <a:gd name="T136" fmla="*/ 0 h 43"/>
                      <a:gd name="T137" fmla="*/ 287 w 287"/>
                      <a:gd name="T138" fmla="*/ 43 h 43"/>
                    </a:gdLst>
                    <a:ahLst/>
                    <a:cxnLst>
                      <a:cxn ang="T90">
                        <a:pos x="T0" y="T1"/>
                      </a:cxn>
                      <a:cxn ang="T91">
                        <a:pos x="T2" y="T3"/>
                      </a:cxn>
                      <a:cxn ang="T92">
                        <a:pos x="T4" y="T5"/>
                      </a:cxn>
                      <a:cxn ang="T93">
                        <a:pos x="T6" y="T7"/>
                      </a:cxn>
                      <a:cxn ang="T94">
                        <a:pos x="T8" y="T9"/>
                      </a:cxn>
                      <a:cxn ang="T95">
                        <a:pos x="T10" y="T11"/>
                      </a:cxn>
                      <a:cxn ang="T96">
                        <a:pos x="T12" y="T13"/>
                      </a:cxn>
                      <a:cxn ang="T97">
                        <a:pos x="T14" y="T15"/>
                      </a:cxn>
                      <a:cxn ang="T98">
                        <a:pos x="T16" y="T17"/>
                      </a:cxn>
                      <a:cxn ang="T99">
                        <a:pos x="T18" y="T19"/>
                      </a:cxn>
                      <a:cxn ang="T100">
                        <a:pos x="T20" y="T21"/>
                      </a:cxn>
                      <a:cxn ang="T101">
                        <a:pos x="T22" y="T23"/>
                      </a:cxn>
                      <a:cxn ang="T102">
                        <a:pos x="T24" y="T25"/>
                      </a:cxn>
                      <a:cxn ang="T103">
                        <a:pos x="T26" y="T27"/>
                      </a:cxn>
                      <a:cxn ang="T104">
                        <a:pos x="T28" y="T29"/>
                      </a:cxn>
                      <a:cxn ang="T105">
                        <a:pos x="T30" y="T31"/>
                      </a:cxn>
                      <a:cxn ang="T106">
                        <a:pos x="T32" y="T33"/>
                      </a:cxn>
                      <a:cxn ang="T107">
                        <a:pos x="T34" y="T35"/>
                      </a:cxn>
                      <a:cxn ang="T108">
                        <a:pos x="T36" y="T37"/>
                      </a:cxn>
                      <a:cxn ang="T109">
                        <a:pos x="T38" y="T39"/>
                      </a:cxn>
                      <a:cxn ang="T110">
                        <a:pos x="T40" y="T41"/>
                      </a:cxn>
                      <a:cxn ang="T111">
                        <a:pos x="T42" y="T43"/>
                      </a:cxn>
                      <a:cxn ang="T112">
                        <a:pos x="T44" y="T45"/>
                      </a:cxn>
                      <a:cxn ang="T113">
                        <a:pos x="T46" y="T47"/>
                      </a:cxn>
                      <a:cxn ang="T114">
                        <a:pos x="T48" y="T49"/>
                      </a:cxn>
                      <a:cxn ang="T115">
                        <a:pos x="T50" y="T51"/>
                      </a:cxn>
                      <a:cxn ang="T116">
                        <a:pos x="T52" y="T53"/>
                      </a:cxn>
                      <a:cxn ang="T117">
                        <a:pos x="T54" y="T55"/>
                      </a:cxn>
                      <a:cxn ang="T118">
                        <a:pos x="T56" y="T57"/>
                      </a:cxn>
                      <a:cxn ang="T119">
                        <a:pos x="T58" y="T59"/>
                      </a:cxn>
                      <a:cxn ang="T120">
                        <a:pos x="T60" y="T61"/>
                      </a:cxn>
                      <a:cxn ang="T121">
                        <a:pos x="T62" y="T63"/>
                      </a:cxn>
                      <a:cxn ang="T122">
                        <a:pos x="T64" y="T65"/>
                      </a:cxn>
                      <a:cxn ang="T123">
                        <a:pos x="T66" y="T67"/>
                      </a:cxn>
                      <a:cxn ang="T124">
                        <a:pos x="T68" y="T69"/>
                      </a:cxn>
                      <a:cxn ang="T125">
                        <a:pos x="T70" y="T71"/>
                      </a:cxn>
                      <a:cxn ang="T126">
                        <a:pos x="T72" y="T73"/>
                      </a:cxn>
                      <a:cxn ang="T127">
                        <a:pos x="T74" y="T75"/>
                      </a:cxn>
                      <a:cxn ang="T128">
                        <a:pos x="T76" y="T77"/>
                      </a:cxn>
                      <a:cxn ang="T129">
                        <a:pos x="T78" y="T79"/>
                      </a:cxn>
                      <a:cxn ang="T130">
                        <a:pos x="T80" y="T81"/>
                      </a:cxn>
                      <a:cxn ang="T131">
                        <a:pos x="T82" y="T83"/>
                      </a:cxn>
                      <a:cxn ang="T132">
                        <a:pos x="T84" y="T85"/>
                      </a:cxn>
                      <a:cxn ang="T133">
                        <a:pos x="T86" y="T87"/>
                      </a:cxn>
                      <a:cxn ang="T134">
                        <a:pos x="T88" y="T89"/>
                      </a:cxn>
                    </a:cxnLst>
                    <a:rect l="T135" t="T136" r="T137" b="T138"/>
                    <a:pathLst>
                      <a:path w="287" h="43">
                        <a:moveTo>
                          <a:pt x="18" y="0"/>
                        </a:moveTo>
                        <a:lnTo>
                          <a:pt x="17" y="0"/>
                        </a:lnTo>
                        <a:lnTo>
                          <a:pt x="13" y="1"/>
                        </a:lnTo>
                        <a:lnTo>
                          <a:pt x="8" y="3"/>
                        </a:lnTo>
                        <a:lnTo>
                          <a:pt x="3" y="7"/>
                        </a:lnTo>
                        <a:lnTo>
                          <a:pt x="0" y="10"/>
                        </a:lnTo>
                        <a:lnTo>
                          <a:pt x="0" y="14"/>
                        </a:lnTo>
                        <a:lnTo>
                          <a:pt x="2" y="18"/>
                        </a:lnTo>
                        <a:lnTo>
                          <a:pt x="9" y="24"/>
                        </a:lnTo>
                        <a:lnTo>
                          <a:pt x="16" y="26"/>
                        </a:lnTo>
                        <a:lnTo>
                          <a:pt x="28" y="30"/>
                        </a:lnTo>
                        <a:lnTo>
                          <a:pt x="45" y="32"/>
                        </a:lnTo>
                        <a:lnTo>
                          <a:pt x="63" y="33"/>
                        </a:lnTo>
                        <a:lnTo>
                          <a:pt x="85" y="36"/>
                        </a:lnTo>
                        <a:lnTo>
                          <a:pt x="108" y="37"/>
                        </a:lnTo>
                        <a:lnTo>
                          <a:pt x="133" y="38"/>
                        </a:lnTo>
                        <a:lnTo>
                          <a:pt x="157" y="39"/>
                        </a:lnTo>
                        <a:lnTo>
                          <a:pt x="182" y="40"/>
                        </a:lnTo>
                        <a:lnTo>
                          <a:pt x="206" y="41"/>
                        </a:lnTo>
                        <a:lnTo>
                          <a:pt x="228" y="41"/>
                        </a:lnTo>
                        <a:lnTo>
                          <a:pt x="247" y="41"/>
                        </a:lnTo>
                        <a:lnTo>
                          <a:pt x="263" y="43"/>
                        </a:lnTo>
                        <a:lnTo>
                          <a:pt x="276" y="43"/>
                        </a:lnTo>
                        <a:lnTo>
                          <a:pt x="284" y="43"/>
                        </a:lnTo>
                        <a:lnTo>
                          <a:pt x="287" y="43"/>
                        </a:lnTo>
                        <a:lnTo>
                          <a:pt x="284" y="43"/>
                        </a:lnTo>
                        <a:lnTo>
                          <a:pt x="276" y="41"/>
                        </a:lnTo>
                        <a:lnTo>
                          <a:pt x="266" y="41"/>
                        </a:lnTo>
                        <a:lnTo>
                          <a:pt x="251" y="39"/>
                        </a:lnTo>
                        <a:lnTo>
                          <a:pt x="232" y="38"/>
                        </a:lnTo>
                        <a:lnTo>
                          <a:pt x="213" y="37"/>
                        </a:lnTo>
                        <a:lnTo>
                          <a:pt x="192" y="35"/>
                        </a:lnTo>
                        <a:lnTo>
                          <a:pt x="170" y="33"/>
                        </a:lnTo>
                        <a:lnTo>
                          <a:pt x="147" y="31"/>
                        </a:lnTo>
                        <a:lnTo>
                          <a:pt x="125" y="29"/>
                        </a:lnTo>
                        <a:lnTo>
                          <a:pt x="103" y="28"/>
                        </a:lnTo>
                        <a:lnTo>
                          <a:pt x="85" y="25"/>
                        </a:lnTo>
                        <a:lnTo>
                          <a:pt x="68" y="24"/>
                        </a:lnTo>
                        <a:lnTo>
                          <a:pt x="53" y="23"/>
                        </a:lnTo>
                        <a:lnTo>
                          <a:pt x="42" y="22"/>
                        </a:lnTo>
                        <a:lnTo>
                          <a:pt x="35" y="21"/>
                        </a:lnTo>
                        <a:lnTo>
                          <a:pt x="24" y="15"/>
                        </a:lnTo>
                        <a:lnTo>
                          <a:pt x="18" y="8"/>
                        </a:lnTo>
                        <a:lnTo>
                          <a:pt x="18" y="2"/>
                        </a:lnTo>
                        <a:lnTo>
                          <a:pt x="18" y="0"/>
                        </a:lnTo>
                        <a:close/>
                      </a:path>
                    </a:pathLst>
                  </a:custGeom>
                  <a:solidFill>
                    <a:srgbClr val="AA9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3" name="Freeform 342"/>
                  <p:cNvSpPr>
                    <a:spLocks/>
                  </p:cNvSpPr>
                  <p:nvPr/>
                </p:nvSpPr>
                <p:spPr bwMode="auto">
                  <a:xfrm>
                    <a:off x="3147" y="1476"/>
                    <a:ext cx="52" cy="30"/>
                  </a:xfrm>
                  <a:custGeom>
                    <a:avLst/>
                    <a:gdLst>
                      <a:gd name="T0" fmla="*/ 1 w 103"/>
                      <a:gd name="T1" fmla="*/ 1 h 60"/>
                      <a:gd name="T2" fmla="*/ 0 w 103"/>
                      <a:gd name="T3" fmla="*/ 0 h 60"/>
                      <a:gd name="T4" fmla="*/ 1 w 103"/>
                      <a:gd name="T5" fmla="*/ 1 h 60"/>
                      <a:gd name="T6" fmla="*/ 1 w 103"/>
                      <a:gd name="T7" fmla="*/ 1 h 60"/>
                      <a:gd name="T8" fmla="*/ 1 w 103"/>
                      <a:gd name="T9" fmla="*/ 1 h 60"/>
                      <a:gd name="T10" fmla="*/ 1 w 103"/>
                      <a:gd name="T11" fmla="*/ 1 h 60"/>
                      <a:gd name="T12" fmla="*/ 1 w 103"/>
                      <a:gd name="T13" fmla="*/ 1 h 60"/>
                      <a:gd name="T14" fmla="*/ 1 w 103"/>
                      <a:gd name="T15" fmla="*/ 1 h 60"/>
                      <a:gd name="T16" fmla="*/ 1 w 103"/>
                      <a:gd name="T17" fmla="*/ 1 h 60"/>
                      <a:gd name="T18" fmla="*/ 1 w 103"/>
                      <a:gd name="T19" fmla="*/ 1 h 60"/>
                      <a:gd name="T20" fmla="*/ 1 w 103"/>
                      <a:gd name="T21" fmla="*/ 1 h 60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03"/>
                      <a:gd name="T34" fmla="*/ 0 h 60"/>
                      <a:gd name="T35" fmla="*/ 103 w 103"/>
                      <a:gd name="T36" fmla="*/ 60 h 60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03" h="60">
                        <a:moveTo>
                          <a:pt x="94" y="5"/>
                        </a:moveTo>
                        <a:lnTo>
                          <a:pt x="0" y="0"/>
                        </a:lnTo>
                        <a:lnTo>
                          <a:pt x="1" y="11"/>
                        </a:lnTo>
                        <a:lnTo>
                          <a:pt x="1" y="20"/>
                        </a:lnTo>
                        <a:lnTo>
                          <a:pt x="1" y="29"/>
                        </a:lnTo>
                        <a:lnTo>
                          <a:pt x="1" y="38"/>
                        </a:lnTo>
                        <a:lnTo>
                          <a:pt x="103" y="60"/>
                        </a:lnTo>
                        <a:lnTo>
                          <a:pt x="100" y="37"/>
                        </a:lnTo>
                        <a:lnTo>
                          <a:pt x="98" y="20"/>
                        </a:lnTo>
                        <a:lnTo>
                          <a:pt x="95" y="8"/>
                        </a:lnTo>
                        <a:lnTo>
                          <a:pt x="94" y="5"/>
                        </a:lnTo>
                        <a:close/>
                      </a:path>
                    </a:pathLst>
                  </a:custGeom>
                  <a:solidFill>
                    <a:srgbClr val="AA9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4" name="Freeform 343"/>
                  <p:cNvSpPr>
                    <a:spLocks/>
                  </p:cNvSpPr>
                  <p:nvPr/>
                </p:nvSpPr>
                <p:spPr bwMode="auto">
                  <a:xfrm>
                    <a:off x="3132" y="1495"/>
                    <a:ext cx="67" cy="65"/>
                  </a:xfrm>
                  <a:custGeom>
                    <a:avLst/>
                    <a:gdLst>
                      <a:gd name="T0" fmla="*/ 1 w 134"/>
                      <a:gd name="T1" fmla="*/ 0 h 129"/>
                      <a:gd name="T2" fmla="*/ 1 w 134"/>
                      <a:gd name="T3" fmla="*/ 1 h 129"/>
                      <a:gd name="T4" fmla="*/ 1 w 134"/>
                      <a:gd name="T5" fmla="*/ 1 h 129"/>
                      <a:gd name="T6" fmla="*/ 1 w 134"/>
                      <a:gd name="T7" fmla="*/ 1 h 129"/>
                      <a:gd name="T8" fmla="*/ 0 w 134"/>
                      <a:gd name="T9" fmla="*/ 1 h 129"/>
                      <a:gd name="T10" fmla="*/ 1 w 134"/>
                      <a:gd name="T11" fmla="*/ 1 h 129"/>
                      <a:gd name="T12" fmla="*/ 1 w 134"/>
                      <a:gd name="T13" fmla="*/ 1 h 129"/>
                      <a:gd name="T14" fmla="*/ 1 w 134"/>
                      <a:gd name="T15" fmla="*/ 1 h 129"/>
                      <a:gd name="T16" fmla="*/ 1 w 134"/>
                      <a:gd name="T17" fmla="*/ 1 h 129"/>
                      <a:gd name="T18" fmla="*/ 1 w 134"/>
                      <a:gd name="T19" fmla="*/ 1 h 129"/>
                      <a:gd name="T20" fmla="*/ 1 w 134"/>
                      <a:gd name="T21" fmla="*/ 0 h 129"/>
                      <a:gd name="T22" fmla="*/ 0 60000 65536"/>
                      <a:gd name="T23" fmla="*/ 0 60000 65536"/>
                      <a:gd name="T24" fmla="*/ 0 60000 65536"/>
                      <a:gd name="T25" fmla="*/ 0 60000 65536"/>
                      <a:gd name="T26" fmla="*/ 0 60000 65536"/>
                      <a:gd name="T27" fmla="*/ 0 60000 65536"/>
                      <a:gd name="T28" fmla="*/ 0 60000 65536"/>
                      <a:gd name="T29" fmla="*/ 0 60000 65536"/>
                      <a:gd name="T30" fmla="*/ 0 60000 65536"/>
                      <a:gd name="T31" fmla="*/ 0 60000 65536"/>
                      <a:gd name="T32" fmla="*/ 0 60000 65536"/>
                      <a:gd name="T33" fmla="*/ 0 w 134"/>
                      <a:gd name="T34" fmla="*/ 0 h 129"/>
                      <a:gd name="T35" fmla="*/ 134 w 134"/>
                      <a:gd name="T36" fmla="*/ 129 h 129"/>
                    </a:gdLst>
                    <a:ahLst/>
                    <a:cxnLst>
                      <a:cxn ang="T22">
                        <a:pos x="T0" y="T1"/>
                      </a:cxn>
                      <a:cxn ang="T23">
                        <a:pos x="T2" y="T3"/>
                      </a:cxn>
                      <a:cxn ang="T24">
                        <a:pos x="T4" y="T5"/>
                      </a:cxn>
                      <a:cxn ang="T25">
                        <a:pos x="T6" y="T7"/>
                      </a:cxn>
                      <a:cxn ang="T26">
                        <a:pos x="T8" y="T9"/>
                      </a:cxn>
                      <a:cxn ang="T27">
                        <a:pos x="T10" y="T11"/>
                      </a:cxn>
                      <a:cxn ang="T28">
                        <a:pos x="T12" y="T13"/>
                      </a:cxn>
                      <a:cxn ang="T29">
                        <a:pos x="T14" y="T15"/>
                      </a:cxn>
                      <a:cxn ang="T30">
                        <a:pos x="T16" y="T17"/>
                      </a:cxn>
                      <a:cxn ang="T31">
                        <a:pos x="T18" y="T19"/>
                      </a:cxn>
                      <a:cxn ang="T32">
                        <a:pos x="T20" y="T21"/>
                      </a:cxn>
                    </a:cxnLst>
                    <a:rect l="T33" t="T34" r="T35" b="T36"/>
                    <a:pathLst>
                      <a:path w="134" h="129">
                        <a:moveTo>
                          <a:pt x="30" y="0"/>
                        </a:moveTo>
                        <a:lnTo>
                          <a:pt x="24" y="43"/>
                        </a:lnTo>
                        <a:lnTo>
                          <a:pt x="14" y="73"/>
                        </a:lnTo>
                        <a:lnTo>
                          <a:pt x="5" y="91"/>
                        </a:lnTo>
                        <a:lnTo>
                          <a:pt x="0" y="97"/>
                        </a:lnTo>
                        <a:lnTo>
                          <a:pt x="130" y="129"/>
                        </a:lnTo>
                        <a:lnTo>
                          <a:pt x="132" y="98"/>
                        </a:lnTo>
                        <a:lnTo>
                          <a:pt x="134" y="71"/>
                        </a:lnTo>
                        <a:lnTo>
                          <a:pt x="134" y="44"/>
                        </a:lnTo>
                        <a:lnTo>
                          <a:pt x="132" y="22"/>
                        </a:lnTo>
                        <a:lnTo>
                          <a:pt x="30" y="0"/>
                        </a:lnTo>
                        <a:close/>
                      </a:path>
                    </a:pathLst>
                  </a:custGeom>
                  <a:solidFill>
                    <a:srgbClr val="DDD8A3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5" name="Freeform 344"/>
                  <p:cNvSpPr>
                    <a:spLocks/>
                  </p:cNvSpPr>
                  <p:nvPr/>
                </p:nvSpPr>
                <p:spPr bwMode="auto">
                  <a:xfrm>
                    <a:off x="3207" y="1480"/>
                    <a:ext cx="30" cy="79"/>
                  </a:xfrm>
                  <a:custGeom>
                    <a:avLst/>
                    <a:gdLst>
                      <a:gd name="T0" fmla="*/ 0 w 60"/>
                      <a:gd name="T1" fmla="*/ 0 h 159"/>
                      <a:gd name="T2" fmla="*/ 1 w 60"/>
                      <a:gd name="T3" fmla="*/ 0 h 159"/>
                      <a:gd name="T4" fmla="*/ 1 w 60"/>
                      <a:gd name="T5" fmla="*/ 0 h 159"/>
                      <a:gd name="T6" fmla="*/ 1 w 60"/>
                      <a:gd name="T7" fmla="*/ 0 h 159"/>
                      <a:gd name="T8" fmla="*/ 1 w 60"/>
                      <a:gd name="T9" fmla="*/ 0 h 159"/>
                      <a:gd name="T10" fmla="*/ 1 w 60"/>
                      <a:gd name="T11" fmla="*/ 0 h 159"/>
                      <a:gd name="T12" fmla="*/ 1 w 60"/>
                      <a:gd name="T13" fmla="*/ 0 h 159"/>
                      <a:gd name="T14" fmla="*/ 1 w 60"/>
                      <a:gd name="T15" fmla="*/ 0 h 159"/>
                      <a:gd name="T16" fmla="*/ 1 w 60"/>
                      <a:gd name="T17" fmla="*/ 0 h 159"/>
                      <a:gd name="T18" fmla="*/ 1 w 60"/>
                      <a:gd name="T19" fmla="*/ 0 h 159"/>
                      <a:gd name="T20" fmla="*/ 1 w 60"/>
                      <a:gd name="T21" fmla="*/ 0 h 159"/>
                      <a:gd name="T22" fmla="*/ 1 w 60"/>
                      <a:gd name="T23" fmla="*/ 0 h 159"/>
                      <a:gd name="T24" fmla="*/ 1 w 60"/>
                      <a:gd name="T25" fmla="*/ 0 h 159"/>
                      <a:gd name="T26" fmla="*/ 1 w 60"/>
                      <a:gd name="T27" fmla="*/ 0 h 159"/>
                      <a:gd name="T28" fmla="*/ 1 w 60"/>
                      <a:gd name="T29" fmla="*/ 0 h 159"/>
                      <a:gd name="T30" fmla="*/ 1 w 60"/>
                      <a:gd name="T31" fmla="*/ 0 h 159"/>
                      <a:gd name="T32" fmla="*/ 1 w 60"/>
                      <a:gd name="T33" fmla="*/ 0 h 159"/>
                      <a:gd name="T34" fmla="*/ 1 w 60"/>
                      <a:gd name="T35" fmla="*/ 0 h 159"/>
                      <a:gd name="T36" fmla="*/ 1 w 60"/>
                      <a:gd name="T37" fmla="*/ 0 h 159"/>
                      <a:gd name="T38" fmla="*/ 1 w 60"/>
                      <a:gd name="T39" fmla="*/ 0 h 159"/>
                      <a:gd name="T40" fmla="*/ 0 w 60"/>
                      <a:gd name="T41" fmla="*/ 0 h 159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60000 65536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w 60"/>
                      <a:gd name="T64" fmla="*/ 0 h 159"/>
                      <a:gd name="T65" fmla="*/ 60 w 60"/>
                      <a:gd name="T66" fmla="*/ 159 h 159"/>
                    </a:gdLst>
                    <a:ahLst/>
                    <a:cxnLst>
                      <a:cxn ang="T42">
                        <a:pos x="T0" y="T1"/>
                      </a:cxn>
                      <a:cxn ang="T43">
                        <a:pos x="T2" y="T3"/>
                      </a:cxn>
                      <a:cxn ang="T44">
                        <a:pos x="T4" y="T5"/>
                      </a:cxn>
                      <a:cxn ang="T45">
                        <a:pos x="T6" y="T7"/>
                      </a:cxn>
                      <a:cxn ang="T46">
                        <a:pos x="T8" y="T9"/>
                      </a:cxn>
                      <a:cxn ang="T47">
                        <a:pos x="T10" y="T11"/>
                      </a:cxn>
                      <a:cxn ang="T48">
                        <a:pos x="T12" y="T13"/>
                      </a:cxn>
                      <a:cxn ang="T49">
                        <a:pos x="T14" y="T15"/>
                      </a:cxn>
                      <a:cxn ang="T50">
                        <a:pos x="T16" y="T17"/>
                      </a:cxn>
                      <a:cxn ang="T51">
                        <a:pos x="T18" y="T19"/>
                      </a:cxn>
                      <a:cxn ang="T52">
                        <a:pos x="T20" y="T21"/>
                      </a:cxn>
                      <a:cxn ang="T53">
                        <a:pos x="T22" y="T23"/>
                      </a:cxn>
                      <a:cxn ang="T54">
                        <a:pos x="T24" y="T25"/>
                      </a:cxn>
                      <a:cxn ang="T55">
                        <a:pos x="T26" y="T27"/>
                      </a:cxn>
                      <a:cxn ang="T56">
                        <a:pos x="T28" y="T29"/>
                      </a:cxn>
                      <a:cxn ang="T57">
                        <a:pos x="T30" y="T31"/>
                      </a:cxn>
                      <a:cxn ang="T58">
                        <a:pos x="T32" y="T33"/>
                      </a:cxn>
                      <a:cxn ang="T59">
                        <a:pos x="T34" y="T35"/>
                      </a:cxn>
                      <a:cxn ang="T60">
                        <a:pos x="T36" y="T37"/>
                      </a:cxn>
                      <a:cxn ang="T61">
                        <a:pos x="T38" y="T39"/>
                      </a:cxn>
                      <a:cxn ang="T62">
                        <a:pos x="T40" y="T41"/>
                      </a:cxn>
                    </a:cxnLst>
                    <a:rect l="T63" t="T64" r="T65" b="T66"/>
                    <a:pathLst>
                      <a:path w="60" h="159">
                        <a:moveTo>
                          <a:pt x="0" y="0"/>
                        </a:moveTo>
                        <a:lnTo>
                          <a:pt x="2" y="4"/>
                        </a:lnTo>
                        <a:lnTo>
                          <a:pt x="7" y="14"/>
                        </a:lnTo>
                        <a:lnTo>
                          <a:pt x="15" y="28"/>
                        </a:lnTo>
                        <a:lnTo>
                          <a:pt x="24" y="46"/>
                        </a:lnTo>
                        <a:lnTo>
                          <a:pt x="33" y="68"/>
                        </a:lnTo>
                        <a:lnTo>
                          <a:pt x="44" y="90"/>
                        </a:lnTo>
                        <a:lnTo>
                          <a:pt x="53" y="113"/>
                        </a:lnTo>
                        <a:lnTo>
                          <a:pt x="60" y="135"/>
                        </a:lnTo>
                        <a:lnTo>
                          <a:pt x="59" y="136"/>
                        </a:lnTo>
                        <a:lnTo>
                          <a:pt x="54" y="138"/>
                        </a:lnTo>
                        <a:lnTo>
                          <a:pt x="48" y="142"/>
                        </a:lnTo>
                        <a:lnTo>
                          <a:pt x="40" y="145"/>
                        </a:lnTo>
                        <a:lnTo>
                          <a:pt x="32" y="150"/>
                        </a:lnTo>
                        <a:lnTo>
                          <a:pt x="23" y="153"/>
                        </a:lnTo>
                        <a:lnTo>
                          <a:pt x="15" y="157"/>
                        </a:lnTo>
                        <a:lnTo>
                          <a:pt x="7" y="159"/>
                        </a:lnTo>
                        <a:lnTo>
                          <a:pt x="8" y="144"/>
                        </a:lnTo>
                        <a:lnTo>
                          <a:pt x="10" y="105"/>
                        </a:lnTo>
                        <a:lnTo>
                          <a:pt x="9" y="53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AA9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6" name="Freeform 345"/>
                  <p:cNvSpPr>
                    <a:spLocks/>
                  </p:cNvSpPr>
                  <p:nvPr/>
                </p:nvSpPr>
                <p:spPr bwMode="auto">
                  <a:xfrm>
                    <a:off x="3007" y="1547"/>
                    <a:ext cx="149" cy="51"/>
                  </a:xfrm>
                  <a:custGeom>
                    <a:avLst/>
                    <a:gdLst>
                      <a:gd name="T0" fmla="*/ 1 w 297"/>
                      <a:gd name="T1" fmla="*/ 1 h 101"/>
                      <a:gd name="T2" fmla="*/ 1 w 297"/>
                      <a:gd name="T3" fmla="*/ 0 h 101"/>
                      <a:gd name="T4" fmla="*/ 1 w 297"/>
                      <a:gd name="T5" fmla="*/ 1 h 101"/>
                      <a:gd name="T6" fmla="*/ 1 w 297"/>
                      <a:gd name="T7" fmla="*/ 1 h 101"/>
                      <a:gd name="T8" fmla="*/ 1 w 297"/>
                      <a:gd name="T9" fmla="*/ 1 h 101"/>
                      <a:gd name="T10" fmla="*/ 1 w 297"/>
                      <a:gd name="T11" fmla="*/ 1 h 101"/>
                      <a:gd name="T12" fmla="*/ 1 w 297"/>
                      <a:gd name="T13" fmla="*/ 1 h 101"/>
                      <a:gd name="T14" fmla="*/ 1 w 297"/>
                      <a:gd name="T15" fmla="*/ 1 h 101"/>
                      <a:gd name="T16" fmla="*/ 1 w 297"/>
                      <a:gd name="T17" fmla="*/ 1 h 101"/>
                      <a:gd name="T18" fmla="*/ 0 w 297"/>
                      <a:gd name="T19" fmla="*/ 1 h 101"/>
                      <a:gd name="T20" fmla="*/ 1 w 297"/>
                      <a:gd name="T21" fmla="*/ 1 h 101"/>
                      <a:gd name="T22" fmla="*/ 1 w 297"/>
                      <a:gd name="T23" fmla="*/ 1 h 101"/>
                      <a:gd name="T24" fmla="*/ 1 w 297"/>
                      <a:gd name="T25" fmla="*/ 1 h 101"/>
                      <a:gd name="T26" fmla="*/ 1 w 297"/>
                      <a:gd name="T27" fmla="*/ 1 h 101"/>
                      <a:gd name="T28" fmla="*/ 1 w 297"/>
                      <a:gd name="T29" fmla="*/ 1 h 101"/>
                      <a:gd name="T30" fmla="*/ 1 w 297"/>
                      <a:gd name="T31" fmla="*/ 1 h 101"/>
                      <a:gd name="T32" fmla="*/ 1 w 297"/>
                      <a:gd name="T33" fmla="*/ 1 h 101"/>
                      <a:gd name="T34" fmla="*/ 1 w 297"/>
                      <a:gd name="T35" fmla="*/ 1 h 101"/>
                      <a:gd name="T36" fmla="*/ 1 w 297"/>
                      <a:gd name="T37" fmla="*/ 1 h 101"/>
                      <a:gd name="T38" fmla="*/ 1 w 297"/>
                      <a:gd name="T39" fmla="*/ 1 h 101"/>
                      <a:gd name="T40" fmla="*/ 1 w 297"/>
                      <a:gd name="T41" fmla="*/ 1 h 101"/>
                      <a:gd name="T42" fmla="*/ 1 w 297"/>
                      <a:gd name="T43" fmla="*/ 1 h 101"/>
                      <a:gd name="T44" fmla="*/ 1 w 297"/>
                      <a:gd name="T45" fmla="*/ 1 h 101"/>
                      <a:gd name="T46" fmla="*/ 1 w 297"/>
                      <a:gd name="T47" fmla="*/ 1 h 101"/>
                      <a:gd name="T48" fmla="*/ 1 w 297"/>
                      <a:gd name="T49" fmla="*/ 1 h 101"/>
                      <a:gd name="T50" fmla="*/ 1 w 297"/>
                      <a:gd name="T51" fmla="*/ 1 h 101"/>
                      <a:gd name="T52" fmla="*/ 1 w 297"/>
                      <a:gd name="T53" fmla="*/ 1 h 101"/>
                      <a:gd name="T54" fmla="*/ 1 w 297"/>
                      <a:gd name="T55" fmla="*/ 1 h 101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w 297"/>
                      <a:gd name="T85" fmla="*/ 0 h 101"/>
                      <a:gd name="T86" fmla="*/ 297 w 297"/>
                      <a:gd name="T87" fmla="*/ 101 h 101"/>
                    </a:gdLst>
                    <a:ahLst/>
                    <a:cxnLst>
                      <a:cxn ang="T56">
                        <a:pos x="T0" y="T1"/>
                      </a:cxn>
                      <a:cxn ang="T57">
                        <a:pos x="T2" y="T3"/>
                      </a:cxn>
                      <a:cxn ang="T58">
                        <a:pos x="T4" y="T5"/>
                      </a:cxn>
                      <a:cxn ang="T59">
                        <a:pos x="T6" y="T7"/>
                      </a:cxn>
                      <a:cxn ang="T60">
                        <a:pos x="T8" y="T9"/>
                      </a:cxn>
                      <a:cxn ang="T61">
                        <a:pos x="T10" y="T11"/>
                      </a:cxn>
                      <a:cxn ang="T62">
                        <a:pos x="T12" y="T13"/>
                      </a:cxn>
                      <a:cxn ang="T63">
                        <a:pos x="T14" y="T15"/>
                      </a:cxn>
                      <a:cxn ang="T64">
                        <a:pos x="T16" y="T17"/>
                      </a:cxn>
                      <a:cxn ang="T65">
                        <a:pos x="T18" y="T19"/>
                      </a:cxn>
                      <a:cxn ang="T66">
                        <a:pos x="T20" y="T21"/>
                      </a:cxn>
                      <a:cxn ang="T67">
                        <a:pos x="T22" y="T23"/>
                      </a:cxn>
                      <a:cxn ang="T68">
                        <a:pos x="T24" y="T25"/>
                      </a:cxn>
                      <a:cxn ang="T69">
                        <a:pos x="T26" y="T27"/>
                      </a:cxn>
                      <a:cxn ang="T70">
                        <a:pos x="T28" y="T29"/>
                      </a:cxn>
                      <a:cxn ang="T71">
                        <a:pos x="T30" y="T31"/>
                      </a:cxn>
                      <a:cxn ang="T72">
                        <a:pos x="T32" y="T33"/>
                      </a:cxn>
                      <a:cxn ang="T73">
                        <a:pos x="T34" y="T35"/>
                      </a:cxn>
                      <a:cxn ang="T74">
                        <a:pos x="T36" y="T37"/>
                      </a:cxn>
                      <a:cxn ang="T75">
                        <a:pos x="T38" y="T39"/>
                      </a:cxn>
                      <a:cxn ang="T76">
                        <a:pos x="T40" y="T41"/>
                      </a:cxn>
                      <a:cxn ang="T77">
                        <a:pos x="T42" y="T43"/>
                      </a:cxn>
                      <a:cxn ang="T78">
                        <a:pos x="T44" y="T45"/>
                      </a:cxn>
                      <a:cxn ang="T79">
                        <a:pos x="T46" y="T47"/>
                      </a:cxn>
                      <a:cxn ang="T80">
                        <a:pos x="T48" y="T49"/>
                      </a:cxn>
                      <a:cxn ang="T81">
                        <a:pos x="T50" y="T51"/>
                      </a:cxn>
                      <a:cxn ang="T82">
                        <a:pos x="T52" y="T53"/>
                      </a:cxn>
                      <a:cxn ang="T83">
                        <a:pos x="T54" y="T55"/>
                      </a:cxn>
                    </a:cxnLst>
                    <a:rect l="T84" t="T85" r="T86" b="T87"/>
                    <a:pathLst>
                      <a:path w="297" h="101">
                        <a:moveTo>
                          <a:pt x="199" y="7"/>
                        </a:moveTo>
                        <a:lnTo>
                          <a:pt x="169" y="0"/>
                        </a:lnTo>
                        <a:lnTo>
                          <a:pt x="162" y="1"/>
                        </a:lnTo>
                        <a:lnTo>
                          <a:pt x="143" y="3"/>
                        </a:lnTo>
                        <a:lnTo>
                          <a:pt x="116" y="8"/>
                        </a:lnTo>
                        <a:lnTo>
                          <a:pt x="85" y="13"/>
                        </a:lnTo>
                        <a:lnTo>
                          <a:pt x="54" y="18"/>
                        </a:lnTo>
                        <a:lnTo>
                          <a:pt x="26" y="24"/>
                        </a:lnTo>
                        <a:lnTo>
                          <a:pt x="8" y="30"/>
                        </a:lnTo>
                        <a:lnTo>
                          <a:pt x="0" y="35"/>
                        </a:lnTo>
                        <a:lnTo>
                          <a:pt x="2" y="38"/>
                        </a:lnTo>
                        <a:lnTo>
                          <a:pt x="9" y="41"/>
                        </a:lnTo>
                        <a:lnTo>
                          <a:pt x="21" y="46"/>
                        </a:lnTo>
                        <a:lnTo>
                          <a:pt x="36" y="51"/>
                        </a:lnTo>
                        <a:lnTo>
                          <a:pt x="53" y="56"/>
                        </a:lnTo>
                        <a:lnTo>
                          <a:pt x="74" y="61"/>
                        </a:lnTo>
                        <a:lnTo>
                          <a:pt x="97" y="67"/>
                        </a:lnTo>
                        <a:lnTo>
                          <a:pt x="121" y="73"/>
                        </a:lnTo>
                        <a:lnTo>
                          <a:pt x="146" y="77"/>
                        </a:lnTo>
                        <a:lnTo>
                          <a:pt x="172" y="83"/>
                        </a:lnTo>
                        <a:lnTo>
                          <a:pt x="196" y="88"/>
                        </a:lnTo>
                        <a:lnTo>
                          <a:pt x="220" y="91"/>
                        </a:lnTo>
                        <a:lnTo>
                          <a:pt x="243" y="96"/>
                        </a:lnTo>
                        <a:lnTo>
                          <a:pt x="264" y="98"/>
                        </a:lnTo>
                        <a:lnTo>
                          <a:pt x="282" y="100"/>
                        </a:lnTo>
                        <a:lnTo>
                          <a:pt x="297" y="101"/>
                        </a:lnTo>
                        <a:lnTo>
                          <a:pt x="177" y="37"/>
                        </a:lnTo>
                        <a:lnTo>
                          <a:pt x="199" y="7"/>
                        </a:lnTo>
                        <a:close/>
                      </a:path>
                    </a:pathLst>
                  </a:custGeom>
                  <a:solidFill>
                    <a:srgbClr val="E5E0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7" name="Freeform 346"/>
                  <p:cNvSpPr>
                    <a:spLocks/>
                  </p:cNvSpPr>
                  <p:nvPr/>
                </p:nvSpPr>
                <p:spPr bwMode="auto">
                  <a:xfrm>
                    <a:off x="3096" y="1550"/>
                    <a:ext cx="167" cy="48"/>
                  </a:xfrm>
                  <a:custGeom>
                    <a:avLst/>
                    <a:gdLst>
                      <a:gd name="T0" fmla="*/ 0 w 335"/>
                      <a:gd name="T1" fmla="*/ 1 h 94"/>
                      <a:gd name="T2" fmla="*/ 0 w 335"/>
                      <a:gd name="T3" fmla="*/ 1 h 94"/>
                      <a:gd name="T4" fmla="*/ 0 w 335"/>
                      <a:gd name="T5" fmla="*/ 1 h 94"/>
                      <a:gd name="T6" fmla="*/ 0 w 335"/>
                      <a:gd name="T7" fmla="*/ 1 h 94"/>
                      <a:gd name="T8" fmla="*/ 0 w 335"/>
                      <a:gd name="T9" fmla="*/ 1 h 94"/>
                      <a:gd name="T10" fmla="*/ 0 w 335"/>
                      <a:gd name="T11" fmla="*/ 1 h 94"/>
                      <a:gd name="T12" fmla="*/ 0 w 335"/>
                      <a:gd name="T13" fmla="*/ 1 h 94"/>
                      <a:gd name="T14" fmla="*/ 0 w 335"/>
                      <a:gd name="T15" fmla="*/ 1 h 94"/>
                      <a:gd name="T16" fmla="*/ 0 w 335"/>
                      <a:gd name="T17" fmla="*/ 1 h 94"/>
                      <a:gd name="T18" fmla="*/ 0 w 335"/>
                      <a:gd name="T19" fmla="*/ 1 h 94"/>
                      <a:gd name="T20" fmla="*/ 0 w 335"/>
                      <a:gd name="T21" fmla="*/ 1 h 94"/>
                      <a:gd name="T22" fmla="*/ 0 w 335"/>
                      <a:gd name="T23" fmla="*/ 1 h 94"/>
                      <a:gd name="T24" fmla="*/ 0 w 335"/>
                      <a:gd name="T25" fmla="*/ 1 h 94"/>
                      <a:gd name="T26" fmla="*/ 0 w 335"/>
                      <a:gd name="T27" fmla="*/ 1 h 94"/>
                      <a:gd name="T28" fmla="*/ 0 w 335"/>
                      <a:gd name="T29" fmla="*/ 1 h 94"/>
                      <a:gd name="T30" fmla="*/ 0 w 335"/>
                      <a:gd name="T31" fmla="*/ 1 h 94"/>
                      <a:gd name="T32" fmla="*/ 0 w 335"/>
                      <a:gd name="T33" fmla="*/ 1 h 94"/>
                      <a:gd name="T34" fmla="*/ 0 w 335"/>
                      <a:gd name="T35" fmla="*/ 1 h 94"/>
                      <a:gd name="T36" fmla="*/ 0 w 335"/>
                      <a:gd name="T37" fmla="*/ 1 h 94"/>
                      <a:gd name="T38" fmla="*/ 0 w 335"/>
                      <a:gd name="T39" fmla="*/ 0 h 94"/>
                      <a:gd name="T40" fmla="*/ 0 w 335"/>
                      <a:gd name="T41" fmla="*/ 1 h 94"/>
                      <a:gd name="T42" fmla="*/ 0 w 335"/>
                      <a:gd name="T43" fmla="*/ 1 h 94"/>
                      <a:gd name="T44" fmla="*/ 0 w 335"/>
                      <a:gd name="T45" fmla="*/ 1 h 94"/>
                      <a:gd name="T46" fmla="*/ 0 w 335"/>
                      <a:gd name="T47" fmla="*/ 1 h 94"/>
                      <a:gd name="T48" fmla="*/ 0 w 335"/>
                      <a:gd name="T49" fmla="*/ 1 h 94"/>
                      <a:gd name="T50" fmla="*/ 0 w 335"/>
                      <a:gd name="T51" fmla="*/ 1 h 94"/>
                      <a:gd name="T52" fmla="*/ 0 60000 65536"/>
                      <a:gd name="T53" fmla="*/ 0 60000 65536"/>
                      <a:gd name="T54" fmla="*/ 0 60000 65536"/>
                      <a:gd name="T55" fmla="*/ 0 60000 65536"/>
                      <a:gd name="T56" fmla="*/ 0 60000 65536"/>
                      <a:gd name="T57" fmla="*/ 0 60000 65536"/>
                      <a:gd name="T58" fmla="*/ 0 60000 65536"/>
                      <a:gd name="T59" fmla="*/ 0 60000 65536"/>
                      <a:gd name="T60" fmla="*/ 0 60000 65536"/>
                      <a:gd name="T61" fmla="*/ 0 60000 65536"/>
                      <a:gd name="T62" fmla="*/ 0 60000 65536"/>
                      <a:gd name="T63" fmla="*/ 0 60000 65536"/>
                      <a:gd name="T64" fmla="*/ 0 60000 65536"/>
                      <a:gd name="T65" fmla="*/ 0 60000 65536"/>
                      <a:gd name="T66" fmla="*/ 0 60000 65536"/>
                      <a:gd name="T67" fmla="*/ 0 60000 65536"/>
                      <a:gd name="T68" fmla="*/ 0 60000 65536"/>
                      <a:gd name="T69" fmla="*/ 0 60000 65536"/>
                      <a:gd name="T70" fmla="*/ 0 60000 65536"/>
                      <a:gd name="T71" fmla="*/ 0 60000 65536"/>
                      <a:gd name="T72" fmla="*/ 0 60000 65536"/>
                      <a:gd name="T73" fmla="*/ 0 60000 65536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w 335"/>
                      <a:gd name="T79" fmla="*/ 0 h 94"/>
                      <a:gd name="T80" fmla="*/ 335 w 335"/>
                      <a:gd name="T81" fmla="*/ 94 h 94"/>
                    </a:gdLst>
                    <a:ahLst/>
                    <a:cxnLst>
                      <a:cxn ang="T52">
                        <a:pos x="T0" y="T1"/>
                      </a:cxn>
                      <a:cxn ang="T53">
                        <a:pos x="T2" y="T3"/>
                      </a:cxn>
                      <a:cxn ang="T54">
                        <a:pos x="T4" y="T5"/>
                      </a:cxn>
                      <a:cxn ang="T55">
                        <a:pos x="T6" y="T7"/>
                      </a:cxn>
                      <a:cxn ang="T56">
                        <a:pos x="T8" y="T9"/>
                      </a:cxn>
                      <a:cxn ang="T57">
                        <a:pos x="T10" y="T11"/>
                      </a:cxn>
                      <a:cxn ang="T58">
                        <a:pos x="T12" y="T13"/>
                      </a:cxn>
                      <a:cxn ang="T59">
                        <a:pos x="T14" y="T15"/>
                      </a:cxn>
                      <a:cxn ang="T60">
                        <a:pos x="T16" y="T17"/>
                      </a:cxn>
                      <a:cxn ang="T61">
                        <a:pos x="T18" y="T19"/>
                      </a:cxn>
                      <a:cxn ang="T62">
                        <a:pos x="T20" y="T21"/>
                      </a:cxn>
                      <a:cxn ang="T63">
                        <a:pos x="T22" y="T23"/>
                      </a:cxn>
                      <a:cxn ang="T64">
                        <a:pos x="T24" y="T25"/>
                      </a:cxn>
                      <a:cxn ang="T65">
                        <a:pos x="T26" y="T27"/>
                      </a:cxn>
                      <a:cxn ang="T66">
                        <a:pos x="T28" y="T29"/>
                      </a:cxn>
                      <a:cxn ang="T67">
                        <a:pos x="T30" y="T31"/>
                      </a:cxn>
                      <a:cxn ang="T68">
                        <a:pos x="T32" y="T33"/>
                      </a:cxn>
                      <a:cxn ang="T69">
                        <a:pos x="T34" y="T35"/>
                      </a:cxn>
                      <a:cxn ang="T70">
                        <a:pos x="T36" y="T37"/>
                      </a:cxn>
                      <a:cxn ang="T71">
                        <a:pos x="T38" y="T39"/>
                      </a:cxn>
                      <a:cxn ang="T72">
                        <a:pos x="T40" y="T41"/>
                      </a:cxn>
                      <a:cxn ang="T73">
                        <a:pos x="T42" y="T43"/>
                      </a:cxn>
                      <a:cxn ang="T74">
                        <a:pos x="T44" y="T45"/>
                      </a:cxn>
                      <a:cxn ang="T75">
                        <a:pos x="T46" y="T47"/>
                      </a:cxn>
                      <a:cxn ang="T76">
                        <a:pos x="T48" y="T49"/>
                      </a:cxn>
                      <a:cxn ang="T77">
                        <a:pos x="T50" y="T51"/>
                      </a:cxn>
                    </a:cxnLst>
                    <a:rect l="T78" t="T79" r="T80" b="T81"/>
                    <a:pathLst>
                      <a:path w="335" h="94">
                        <a:moveTo>
                          <a:pt x="129" y="94"/>
                        </a:moveTo>
                        <a:lnTo>
                          <a:pt x="142" y="93"/>
                        </a:lnTo>
                        <a:lnTo>
                          <a:pt x="157" y="91"/>
                        </a:lnTo>
                        <a:lnTo>
                          <a:pt x="172" y="86"/>
                        </a:lnTo>
                        <a:lnTo>
                          <a:pt x="188" y="82"/>
                        </a:lnTo>
                        <a:lnTo>
                          <a:pt x="205" y="76"/>
                        </a:lnTo>
                        <a:lnTo>
                          <a:pt x="223" y="70"/>
                        </a:lnTo>
                        <a:lnTo>
                          <a:pt x="240" y="63"/>
                        </a:lnTo>
                        <a:lnTo>
                          <a:pt x="256" y="56"/>
                        </a:lnTo>
                        <a:lnTo>
                          <a:pt x="272" y="49"/>
                        </a:lnTo>
                        <a:lnTo>
                          <a:pt x="286" y="44"/>
                        </a:lnTo>
                        <a:lnTo>
                          <a:pt x="300" y="37"/>
                        </a:lnTo>
                        <a:lnTo>
                          <a:pt x="311" y="32"/>
                        </a:lnTo>
                        <a:lnTo>
                          <a:pt x="321" y="28"/>
                        </a:lnTo>
                        <a:lnTo>
                          <a:pt x="329" y="24"/>
                        </a:lnTo>
                        <a:lnTo>
                          <a:pt x="333" y="22"/>
                        </a:lnTo>
                        <a:lnTo>
                          <a:pt x="335" y="21"/>
                        </a:lnTo>
                        <a:lnTo>
                          <a:pt x="267" y="25"/>
                        </a:lnTo>
                        <a:lnTo>
                          <a:pt x="210" y="46"/>
                        </a:lnTo>
                        <a:lnTo>
                          <a:pt x="22" y="0"/>
                        </a:lnTo>
                        <a:lnTo>
                          <a:pt x="0" y="30"/>
                        </a:lnTo>
                        <a:lnTo>
                          <a:pt x="120" y="94"/>
                        </a:lnTo>
                        <a:lnTo>
                          <a:pt x="123" y="94"/>
                        </a:lnTo>
                        <a:lnTo>
                          <a:pt x="125" y="94"/>
                        </a:lnTo>
                        <a:lnTo>
                          <a:pt x="127" y="94"/>
                        </a:lnTo>
                        <a:lnTo>
                          <a:pt x="129" y="94"/>
                        </a:lnTo>
                        <a:close/>
                      </a:path>
                    </a:pathLst>
                  </a:custGeom>
                  <a:solidFill>
                    <a:srgbClr val="AA9911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8" name="Freeform 347"/>
                  <p:cNvSpPr>
                    <a:spLocks/>
                  </p:cNvSpPr>
                  <p:nvPr/>
                </p:nvSpPr>
                <p:spPr bwMode="auto">
                  <a:xfrm>
                    <a:off x="2993" y="1567"/>
                    <a:ext cx="139" cy="41"/>
                  </a:xfrm>
                  <a:custGeom>
                    <a:avLst/>
                    <a:gdLst>
                      <a:gd name="T0" fmla="*/ 0 w 279"/>
                      <a:gd name="T1" fmla="*/ 0 h 83"/>
                      <a:gd name="T2" fmla="*/ 0 w 279"/>
                      <a:gd name="T3" fmla="*/ 0 h 83"/>
                      <a:gd name="T4" fmla="*/ 0 w 279"/>
                      <a:gd name="T5" fmla="*/ 0 h 83"/>
                      <a:gd name="T6" fmla="*/ 0 w 279"/>
                      <a:gd name="T7" fmla="*/ 0 h 83"/>
                      <a:gd name="T8" fmla="*/ 0 w 279"/>
                      <a:gd name="T9" fmla="*/ 0 h 83"/>
                      <a:gd name="T10" fmla="*/ 0 w 279"/>
                      <a:gd name="T11" fmla="*/ 0 h 83"/>
                      <a:gd name="T12" fmla="*/ 0 w 279"/>
                      <a:gd name="T13" fmla="*/ 0 h 83"/>
                      <a:gd name="T14" fmla="*/ 0 w 279"/>
                      <a:gd name="T15" fmla="*/ 0 h 83"/>
                      <a:gd name="T16" fmla="*/ 0 w 279"/>
                      <a:gd name="T17" fmla="*/ 0 h 83"/>
                      <a:gd name="T18" fmla="*/ 0 w 279"/>
                      <a:gd name="T19" fmla="*/ 0 h 83"/>
                      <a:gd name="T20" fmla="*/ 0 w 279"/>
                      <a:gd name="T21" fmla="*/ 0 h 83"/>
                      <a:gd name="T22" fmla="*/ 0 w 279"/>
                      <a:gd name="T23" fmla="*/ 0 h 83"/>
                      <a:gd name="T24" fmla="*/ 0 w 279"/>
                      <a:gd name="T25" fmla="*/ 0 h 83"/>
                      <a:gd name="T26" fmla="*/ 0 w 279"/>
                      <a:gd name="T27" fmla="*/ 0 h 83"/>
                      <a:gd name="T28" fmla="*/ 0 w 279"/>
                      <a:gd name="T29" fmla="*/ 0 h 83"/>
                      <a:gd name="T30" fmla="*/ 0 w 279"/>
                      <a:gd name="T31" fmla="*/ 0 h 83"/>
                      <a:gd name="T32" fmla="*/ 0 w 279"/>
                      <a:gd name="T33" fmla="*/ 0 h 83"/>
                      <a:gd name="T34" fmla="*/ 0 w 279"/>
                      <a:gd name="T35" fmla="*/ 0 h 83"/>
                      <a:gd name="T36" fmla="*/ 0 w 279"/>
                      <a:gd name="T37" fmla="*/ 0 h 83"/>
                      <a:gd name="T38" fmla="*/ 0 w 279"/>
                      <a:gd name="T39" fmla="*/ 0 h 83"/>
                      <a:gd name="T40" fmla="*/ 0 w 279"/>
                      <a:gd name="T41" fmla="*/ 0 h 83"/>
                      <a:gd name="T42" fmla="*/ 0 w 279"/>
                      <a:gd name="T43" fmla="*/ 0 h 83"/>
                      <a:gd name="T44" fmla="*/ 0 w 279"/>
                      <a:gd name="T45" fmla="*/ 0 h 83"/>
                      <a:gd name="T46" fmla="*/ 0 w 279"/>
                      <a:gd name="T47" fmla="*/ 0 h 83"/>
                      <a:gd name="T48" fmla="*/ 0 w 279"/>
                      <a:gd name="T49" fmla="*/ 0 h 83"/>
                      <a:gd name="T50" fmla="*/ 0 w 279"/>
                      <a:gd name="T51" fmla="*/ 0 h 83"/>
                      <a:gd name="T52" fmla="*/ 0 w 279"/>
                      <a:gd name="T53" fmla="*/ 0 h 83"/>
                      <a:gd name="T54" fmla="*/ 0 w 279"/>
                      <a:gd name="T55" fmla="*/ 0 h 83"/>
                      <a:gd name="T56" fmla="*/ 0 w 279"/>
                      <a:gd name="T57" fmla="*/ 0 h 83"/>
                      <a:gd name="T58" fmla="*/ 0 w 279"/>
                      <a:gd name="T59" fmla="*/ 0 h 83"/>
                      <a:gd name="T60" fmla="*/ 0 w 279"/>
                      <a:gd name="T61" fmla="*/ 0 h 83"/>
                      <a:gd name="T62" fmla="*/ 0 w 279"/>
                      <a:gd name="T63" fmla="*/ 0 h 83"/>
                      <a:gd name="T64" fmla="*/ 0 w 279"/>
                      <a:gd name="T65" fmla="*/ 0 h 83"/>
                      <a:gd name="T66" fmla="*/ 0 w 279"/>
                      <a:gd name="T67" fmla="*/ 0 h 83"/>
                      <a:gd name="T68" fmla="*/ 0 w 279"/>
                      <a:gd name="T69" fmla="*/ 0 h 83"/>
                      <a:gd name="T70" fmla="*/ 0 w 279"/>
                      <a:gd name="T71" fmla="*/ 0 h 83"/>
                      <a:gd name="T72" fmla="*/ 0 w 279"/>
                      <a:gd name="T73" fmla="*/ 0 h 83"/>
                      <a:gd name="T74" fmla="*/ 0 60000 65536"/>
                      <a:gd name="T75" fmla="*/ 0 60000 65536"/>
                      <a:gd name="T76" fmla="*/ 0 60000 65536"/>
                      <a:gd name="T77" fmla="*/ 0 60000 65536"/>
                      <a:gd name="T78" fmla="*/ 0 60000 65536"/>
                      <a:gd name="T79" fmla="*/ 0 60000 65536"/>
                      <a:gd name="T80" fmla="*/ 0 60000 65536"/>
                      <a:gd name="T81" fmla="*/ 0 60000 65536"/>
                      <a:gd name="T82" fmla="*/ 0 60000 65536"/>
                      <a:gd name="T83" fmla="*/ 0 60000 65536"/>
                      <a:gd name="T84" fmla="*/ 0 60000 65536"/>
                      <a:gd name="T85" fmla="*/ 0 60000 65536"/>
                      <a:gd name="T86" fmla="*/ 0 60000 65536"/>
                      <a:gd name="T87" fmla="*/ 0 60000 65536"/>
                      <a:gd name="T88" fmla="*/ 0 60000 65536"/>
                      <a:gd name="T89" fmla="*/ 0 60000 65536"/>
                      <a:gd name="T90" fmla="*/ 0 60000 65536"/>
                      <a:gd name="T91" fmla="*/ 0 60000 65536"/>
                      <a:gd name="T92" fmla="*/ 0 60000 65536"/>
                      <a:gd name="T93" fmla="*/ 0 60000 65536"/>
                      <a:gd name="T94" fmla="*/ 0 60000 65536"/>
                      <a:gd name="T95" fmla="*/ 0 60000 65536"/>
                      <a:gd name="T96" fmla="*/ 0 60000 65536"/>
                      <a:gd name="T97" fmla="*/ 0 60000 65536"/>
                      <a:gd name="T98" fmla="*/ 0 60000 65536"/>
                      <a:gd name="T99" fmla="*/ 0 60000 65536"/>
                      <a:gd name="T100" fmla="*/ 0 60000 65536"/>
                      <a:gd name="T101" fmla="*/ 0 60000 65536"/>
                      <a:gd name="T102" fmla="*/ 0 60000 65536"/>
                      <a:gd name="T103" fmla="*/ 0 60000 65536"/>
                      <a:gd name="T104" fmla="*/ 0 60000 65536"/>
                      <a:gd name="T105" fmla="*/ 0 60000 65536"/>
                      <a:gd name="T106" fmla="*/ 0 60000 65536"/>
                      <a:gd name="T107" fmla="*/ 0 60000 65536"/>
                      <a:gd name="T108" fmla="*/ 0 60000 65536"/>
                      <a:gd name="T109" fmla="*/ 0 60000 65536"/>
                      <a:gd name="T110" fmla="*/ 0 60000 65536"/>
                      <a:gd name="T111" fmla="*/ 0 w 279"/>
                      <a:gd name="T112" fmla="*/ 0 h 83"/>
                      <a:gd name="T113" fmla="*/ 279 w 279"/>
                      <a:gd name="T114" fmla="*/ 83 h 83"/>
                    </a:gdLst>
                    <a:ahLst/>
                    <a:cxnLst>
                      <a:cxn ang="T74">
                        <a:pos x="T0" y="T1"/>
                      </a:cxn>
                      <a:cxn ang="T75">
                        <a:pos x="T2" y="T3"/>
                      </a:cxn>
                      <a:cxn ang="T76">
                        <a:pos x="T4" y="T5"/>
                      </a:cxn>
                      <a:cxn ang="T77">
                        <a:pos x="T6" y="T7"/>
                      </a:cxn>
                      <a:cxn ang="T78">
                        <a:pos x="T8" y="T9"/>
                      </a:cxn>
                      <a:cxn ang="T79">
                        <a:pos x="T10" y="T11"/>
                      </a:cxn>
                      <a:cxn ang="T80">
                        <a:pos x="T12" y="T13"/>
                      </a:cxn>
                      <a:cxn ang="T81">
                        <a:pos x="T14" y="T15"/>
                      </a:cxn>
                      <a:cxn ang="T82">
                        <a:pos x="T16" y="T17"/>
                      </a:cxn>
                      <a:cxn ang="T83">
                        <a:pos x="T18" y="T19"/>
                      </a:cxn>
                      <a:cxn ang="T84">
                        <a:pos x="T20" y="T21"/>
                      </a:cxn>
                      <a:cxn ang="T85">
                        <a:pos x="T22" y="T23"/>
                      </a:cxn>
                      <a:cxn ang="T86">
                        <a:pos x="T24" y="T25"/>
                      </a:cxn>
                      <a:cxn ang="T87">
                        <a:pos x="T26" y="T27"/>
                      </a:cxn>
                      <a:cxn ang="T88">
                        <a:pos x="T28" y="T29"/>
                      </a:cxn>
                      <a:cxn ang="T89">
                        <a:pos x="T30" y="T31"/>
                      </a:cxn>
                      <a:cxn ang="T90">
                        <a:pos x="T32" y="T33"/>
                      </a:cxn>
                      <a:cxn ang="T91">
                        <a:pos x="T34" y="T35"/>
                      </a:cxn>
                      <a:cxn ang="T92">
                        <a:pos x="T36" y="T37"/>
                      </a:cxn>
                      <a:cxn ang="T93">
                        <a:pos x="T38" y="T39"/>
                      </a:cxn>
                      <a:cxn ang="T94">
                        <a:pos x="T40" y="T41"/>
                      </a:cxn>
                      <a:cxn ang="T95">
                        <a:pos x="T42" y="T43"/>
                      </a:cxn>
                      <a:cxn ang="T96">
                        <a:pos x="T44" y="T45"/>
                      </a:cxn>
                      <a:cxn ang="T97">
                        <a:pos x="T46" y="T47"/>
                      </a:cxn>
                      <a:cxn ang="T98">
                        <a:pos x="T48" y="T49"/>
                      </a:cxn>
                      <a:cxn ang="T99">
                        <a:pos x="T50" y="T51"/>
                      </a:cxn>
                      <a:cxn ang="T100">
                        <a:pos x="T52" y="T53"/>
                      </a:cxn>
                      <a:cxn ang="T101">
                        <a:pos x="T54" y="T55"/>
                      </a:cxn>
                      <a:cxn ang="T102">
                        <a:pos x="T56" y="T57"/>
                      </a:cxn>
                      <a:cxn ang="T103">
                        <a:pos x="T58" y="T59"/>
                      </a:cxn>
                      <a:cxn ang="T104">
                        <a:pos x="T60" y="T61"/>
                      </a:cxn>
                      <a:cxn ang="T105">
                        <a:pos x="T62" y="T63"/>
                      </a:cxn>
                      <a:cxn ang="T106">
                        <a:pos x="T64" y="T65"/>
                      </a:cxn>
                      <a:cxn ang="T107">
                        <a:pos x="T66" y="T67"/>
                      </a:cxn>
                      <a:cxn ang="T108">
                        <a:pos x="T68" y="T69"/>
                      </a:cxn>
                      <a:cxn ang="T109">
                        <a:pos x="T70" y="T71"/>
                      </a:cxn>
                      <a:cxn ang="T110">
                        <a:pos x="T72" y="T73"/>
                      </a:cxn>
                    </a:cxnLst>
                    <a:rect l="T111" t="T112" r="T113" b="T114"/>
                    <a:pathLst>
                      <a:path w="279" h="83">
                        <a:moveTo>
                          <a:pt x="2" y="0"/>
                        </a:moveTo>
                        <a:lnTo>
                          <a:pt x="1" y="1"/>
                        </a:lnTo>
                        <a:lnTo>
                          <a:pt x="0" y="6"/>
                        </a:lnTo>
                        <a:lnTo>
                          <a:pt x="1" y="11"/>
                        </a:lnTo>
                        <a:lnTo>
                          <a:pt x="7" y="15"/>
                        </a:lnTo>
                        <a:lnTo>
                          <a:pt x="22" y="22"/>
                        </a:lnTo>
                        <a:lnTo>
                          <a:pt x="38" y="29"/>
                        </a:lnTo>
                        <a:lnTo>
                          <a:pt x="55" y="36"/>
                        </a:lnTo>
                        <a:lnTo>
                          <a:pt x="74" y="43"/>
                        </a:lnTo>
                        <a:lnTo>
                          <a:pt x="92" y="50"/>
                        </a:lnTo>
                        <a:lnTo>
                          <a:pt x="112" y="55"/>
                        </a:lnTo>
                        <a:lnTo>
                          <a:pt x="130" y="61"/>
                        </a:lnTo>
                        <a:lnTo>
                          <a:pt x="150" y="67"/>
                        </a:lnTo>
                        <a:lnTo>
                          <a:pt x="168" y="72"/>
                        </a:lnTo>
                        <a:lnTo>
                          <a:pt x="187" y="75"/>
                        </a:lnTo>
                        <a:lnTo>
                          <a:pt x="204" y="79"/>
                        </a:lnTo>
                        <a:lnTo>
                          <a:pt x="221" y="81"/>
                        </a:lnTo>
                        <a:lnTo>
                          <a:pt x="238" y="83"/>
                        </a:lnTo>
                        <a:lnTo>
                          <a:pt x="252" y="83"/>
                        </a:lnTo>
                        <a:lnTo>
                          <a:pt x="266" y="83"/>
                        </a:lnTo>
                        <a:lnTo>
                          <a:pt x="279" y="82"/>
                        </a:lnTo>
                        <a:lnTo>
                          <a:pt x="276" y="81"/>
                        </a:lnTo>
                        <a:lnTo>
                          <a:pt x="267" y="80"/>
                        </a:lnTo>
                        <a:lnTo>
                          <a:pt x="255" y="77"/>
                        </a:lnTo>
                        <a:lnTo>
                          <a:pt x="238" y="73"/>
                        </a:lnTo>
                        <a:lnTo>
                          <a:pt x="218" y="69"/>
                        </a:lnTo>
                        <a:lnTo>
                          <a:pt x="195" y="64"/>
                        </a:lnTo>
                        <a:lnTo>
                          <a:pt x="172" y="58"/>
                        </a:lnTo>
                        <a:lnTo>
                          <a:pt x="147" y="52"/>
                        </a:lnTo>
                        <a:lnTo>
                          <a:pt x="121" y="45"/>
                        </a:lnTo>
                        <a:lnTo>
                          <a:pt x="97" y="38"/>
                        </a:lnTo>
                        <a:lnTo>
                          <a:pt x="73" y="32"/>
                        </a:lnTo>
                        <a:lnTo>
                          <a:pt x="52" y="26"/>
                        </a:lnTo>
                        <a:lnTo>
                          <a:pt x="34" y="19"/>
                        </a:lnTo>
                        <a:lnTo>
                          <a:pt x="19" y="12"/>
                        </a:lnTo>
                        <a:lnTo>
                          <a:pt x="8" y="6"/>
                        </a:lnTo>
                        <a:lnTo>
                          <a:pt x="2" y="0"/>
                        </a:lnTo>
                        <a:close/>
                      </a:path>
                    </a:pathLst>
                  </a:custGeom>
                  <a:solidFill>
                    <a:srgbClr val="E5E0BA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  <p:sp>
                <p:nvSpPr>
                  <p:cNvPr id="8269" name="Freeform 348"/>
                  <p:cNvSpPr>
                    <a:spLocks/>
                  </p:cNvSpPr>
                  <p:nvPr/>
                </p:nvSpPr>
                <p:spPr bwMode="auto">
                  <a:xfrm>
                    <a:off x="3160" y="1177"/>
                    <a:ext cx="19" cy="17"/>
                  </a:xfrm>
                  <a:custGeom>
                    <a:avLst/>
                    <a:gdLst>
                      <a:gd name="T0" fmla="*/ 0 w 39"/>
                      <a:gd name="T1" fmla="*/ 0 h 36"/>
                      <a:gd name="T2" fmla="*/ 0 w 39"/>
                      <a:gd name="T3" fmla="*/ 0 h 36"/>
                      <a:gd name="T4" fmla="*/ 0 w 39"/>
                      <a:gd name="T5" fmla="*/ 0 h 36"/>
                      <a:gd name="T6" fmla="*/ 0 w 39"/>
                      <a:gd name="T7" fmla="*/ 0 h 36"/>
                      <a:gd name="T8" fmla="*/ 0 w 39"/>
                      <a:gd name="T9" fmla="*/ 0 h 36"/>
                      <a:gd name="T10" fmla="*/ 0 w 39"/>
                      <a:gd name="T11" fmla="*/ 0 h 36"/>
                      <a:gd name="T12" fmla="*/ 0 w 39"/>
                      <a:gd name="T13" fmla="*/ 0 h 36"/>
                      <a:gd name="T14" fmla="*/ 0 w 39"/>
                      <a:gd name="T15" fmla="*/ 0 h 36"/>
                      <a:gd name="T16" fmla="*/ 0 w 39"/>
                      <a:gd name="T17" fmla="*/ 0 h 36"/>
                      <a:gd name="T18" fmla="*/ 0 w 39"/>
                      <a:gd name="T19" fmla="*/ 0 h 36"/>
                      <a:gd name="T20" fmla="*/ 0 w 39"/>
                      <a:gd name="T21" fmla="*/ 0 h 36"/>
                      <a:gd name="T22" fmla="*/ 0 w 39"/>
                      <a:gd name="T23" fmla="*/ 0 h 36"/>
                      <a:gd name="T24" fmla="*/ 0 w 39"/>
                      <a:gd name="T25" fmla="*/ 0 h 36"/>
                      <a:gd name="T26" fmla="*/ 0 w 39"/>
                      <a:gd name="T27" fmla="*/ 0 h 36"/>
                      <a:gd name="T28" fmla="*/ 0 w 39"/>
                      <a:gd name="T29" fmla="*/ 0 h 36"/>
                      <a:gd name="T30" fmla="*/ 0 w 39"/>
                      <a:gd name="T31" fmla="*/ 0 h 36"/>
                      <a:gd name="T32" fmla="*/ 0 w 39"/>
                      <a:gd name="T33" fmla="*/ 0 h 36"/>
                      <a:gd name="T34" fmla="*/ 0 60000 65536"/>
                      <a:gd name="T35" fmla="*/ 0 60000 65536"/>
                      <a:gd name="T36" fmla="*/ 0 60000 65536"/>
                      <a:gd name="T37" fmla="*/ 0 60000 65536"/>
                      <a:gd name="T38" fmla="*/ 0 60000 65536"/>
                      <a:gd name="T39" fmla="*/ 0 60000 65536"/>
                      <a:gd name="T40" fmla="*/ 0 60000 65536"/>
                      <a:gd name="T41" fmla="*/ 0 60000 65536"/>
                      <a:gd name="T42" fmla="*/ 0 60000 65536"/>
                      <a:gd name="T43" fmla="*/ 0 60000 65536"/>
                      <a:gd name="T44" fmla="*/ 0 60000 65536"/>
                      <a:gd name="T45" fmla="*/ 0 60000 65536"/>
                      <a:gd name="T46" fmla="*/ 0 60000 65536"/>
                      <a:gd name="T47" fmla="*/ 0 60000 65536"/>
                      <a:gd name="T48" fmla="*/ 0 60000 65536"/>
                      <a:gd name="T49" fmla="*/ 0 60000 65536"/>
                      <a:gd name="T50" fmla="*/ 0 60000 65536"/>
                      <a:gd name="T51" fmla="*/ 0 w 39"/>
                      <a:gd name="T52" fmla="*/ 0 h 36"/>
                      <a:gd name="T53" fmla="*/ 39 w 39"/>
                      <a:gd name="T54" fmla="*/ 36 h 36"/>
                    </a:gdLst>
                    <a:ahLst/>
                    <a:cxnLst>
                      <a:cxn ang="T34">
                        <a:pos x="T0" y="T1"/>
                      </a:cxn>
                      <a:cxn ang="T35">
                        <a:pos x="T2" y="T3"/>
                      </a:cxn>
                      <a:cxn ang="T36">
                        <a:pos x="T4" y="T5"/>
                      </a:cxn>
                      <a:cxn ang="T37">
                        <a:pos x="T6" y="T7"/>
                      </a:cxn>
                      <a:cxn ang="T38">
                        <a:pos x="T8" y="T9"/>
                      </a:cxn>
                      <a:cxn ang="T39">
                        <a:pos x="T10" y="T11"/>
                      </a:cxn>
                      <a:cxn ang="T40">
                        <a:pos x="T12" y="T13"/>
                      </a:cxn>
                      <a:cxn ang="T41">
                        <a:pos x="T14" y="T15"/>
                      </a:cxn>
                      <a:cxn ang="T42">
                        <a:pos x="T16" y="T17"/>
                      </a:cxn>
                      <a:cxn ang="T43">
                        <a:pos x="T18" y="T19"/>
                      </a:cxn>
                      <a:cxn ang="T44">
                        <a:pos x="T20" y="T21"/>
                      </a:cxn>
                      <a:cxn ang="T45">
                        <a:pos x="T22" y="T23"/>
                      </a:cxn>
                      <a:cxn ang="T46">
                        <a:pos x="T24" y="T25"/>
                      </a:cxn>
                      <a:cxn ang="T47">
                        <a:pos x="T26" y="T27"/>
                      </a:cxn>
                      <a:cxn ang="T48">
                        <a:pos x="T28" y="T29"/>
                      </a:cxn>
                      <a:cxn ang="T49">
                        <a:pos x="T30" y="T31"/>
                      </a:cxn>
                      <a:cxn ang="T50">
                        <a:pos x="T32" y="T33"/>
                      </a:cxn>
                    </a:cxnLst>
                    <a:rect l="T51" t="T52" r="T53" b="T54"/>
                    <a:pathLst>
                      <a:path w="39" h="36">
                        <a:moveTo>
                          <a:pt x="20" y="36"/>
                        </a:moveTo>
                        <a:lnTo>
                          <a:pt x="27" y="35"/>
                        </a:lnTo>
                        <a:lnTo>
                          <a:pt x="34" y="30"/>
                        </a:lnTo>
                        <a:lnTo>
                          <a:pt x="38" y="26"/>
                        </a:lnTo>
                        <a:lnTo>
                          <a:pt x="39" y="19"/>
                        </a:lnTo>
                        <a:lnTo>
                          <a:pt x="38" y="12"/>
                        </a:lnTo>
                        <a:lnTo>
                          <a:pt x="34" y="6"/>
                        </a:lnTo>
                        <a:lnTo>
                          <a:pt x="27" y="1"/>
                        </a:lnTo>
                        <a:lnTo>
                          <a:pt x="20" y="0"/>
                        </a:lnTo>
                        <a:lnTo>
                          <a:pt x="12" y="1"/>
                        </a:lnTo>
                        <a:lnTo>
                          <a:pt x="6" y="6"/>
                        </a:lnTo>
                        <a:lnTo>
                          <a:pt x="1" y="12"/>
                        </a:lnTo>
                        <a:lnTo>
                          <a:pt x="0" y="19"/>
                        </a:lnTo>
                        <a:lnTo>
                          <a:pt x="1" y="26"/>
                        </a:lnTo>
                        <a:lnTo>
                          <a:pt x="6" y="30"/>
                        </a:lnTo>
                        <a:lnTo>
                          <a:pt x="12" y="35"/>
                        </a:lnTo>
                        <a:lnTo>
                          <a:pt x="20" y="36"/>
                        </a:lnTo>
                        <a:close/>
                      </a:path>
                    </a:pathLst>
                  </a:custGeom>
                  <a:solidFill>
                    <a:srgbClr val="FFFFFF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/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8207" name="Group 411"/>
              <p:cNvGrpSpPr>
                <a:grpSpLocks/>
              </p:cNvGrpSpPr>
              <p:nvPr/>
            </p:nvGrpSpPr>
            <p:grpSpPr bwMode="auto">
              <a:xfrm rot="-1468919">
                <a:off x="6099349" y="1532509"/>
                <a:ext cx="453365" cy="259684"/>
                <a:chOff x="4992" y="432"/>
                <a:chExt cx="336" cy="192"/>
              </a:xfrm>
            </p:grpSpPr>
            <p:sp>
              <p:nvSpPr>
                <p:cNvPr id="8208" name="Line 412"/>
                <p:cNvSpPr>
                  <a:spLocks noChangeShapeType="1"/>
                </p:cNvSpPr>
                <p:nvPr/>
              </p:nvSpPr>
              <p:spPr bwMode="auto">
                <a:xfrm flipH="1">
                  <a:off x="4992" y="432"/>
                  <a:ext cx="336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  <p:sp>
              <p:nvSpPr>
                <p:cNvPr id="8209" name="Line 413"/>
                <p:cNvSpPr>
                  <a:spLocks noChangeShapeType="1"/>
                </p:cNvSpPr>
                <p:nvPr/>
              </p:nvSpPr>
              <p:spPr bwMode="auto">
                <a:xfrm>
                  <a:off x="5040" y="432"/>
                  <a:ext cx="240" cy="192"/>
                </a:xfrm>
                <a:prstGeom prst="line">
                  <a:avLst/>
                </a:prstGeom>
                <a:noFill/>
                <a:ln w="38100">
                  <a:solidFill>
                    <a:srgbClr val="FF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 wrap="none" anchor="ctr"/>
                <a:lstStyle/>
                <a:p>
                  <a:endParaRPr lang="en-US"/>
                </a:p>
              </p:txBody>
            </p:sp>
          </p:grpSp>
        </p:grpSp>
        <p:sp>
          <p:nvSpPr>
            <p:cNvPr id="8203" name="Line 412"/>
            <p:cNvSpPr>
              <a:spLocks noChangeShapeType="1"/>
            </p:cNvSpPr>
            <p:nvPr/>
          </p:nvSpPr>
          <p:spPr bwMode="auto">
            <a:xfrm rot="20131081" flipH="1">
              <a:off x="5181808" y="3731031"/>
              <a:ext cx="372130" cy="81736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204" name="Line 413"/>
            <p:cNvSpPr>
              <a:spLocks noChangeShapeType="1"/>
            </p:cNvSpPr>
            <p:nvPr/>
          </p:nvSpPr>
          <p:spPr bwMode="auto">
            <a:xfrm rot="-1468919">
              <a:off x="5304876" y="3603519"/>
              <a:ext cx="193740" cy="31003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853" name="Freeform 240"/>
          <p:cNvSpPr>
            <a:spLocks/>
          </p:cNvSpPr>
          <p:nvPr/>
        </p:nvSpPr>
        <p:spPr bwMode="auto">
          <a:xfrm>
            <a:off x="3124200" y="4953000"/>
            <a:ext cx="304800" cy="152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de-DE" sz="1800" b="0">
              <a:solidFill>
                <a:srgbClr val="000000"/>
              </a:solidFill>
            </a:endParaRPr>
          </a:p>
        </p:txBody>
      </p:sp>
      <p:sp>
        <p:nvSpPr>
          <p:cNvPr id="854" name="Freeform 264"/>
          <p:cNvSpPr>
            <a:spLocks/>
          </p:cNvSpPr>
          <p:nvPr/>
        </p:nvSpPr>
        <p:spPr bwMode="auto">
          <a:xfrm>
            <a:off x="2743200" y="4953000"/>
            <a:ext cx="304800" cy="152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de-DE" sz="1800" b="0">
              <a:solidFill>
                <a:srgbClr val="000000"/>
              </a:solidFill>
            </a:endParaRPr>
          </a:p>
        </p:txBody>
      </p:sp>
      <p:sp>
        <p:nvSpPr>
          <p:cNvPr id="856" name="Freeform 264"/>
          <p:cNvSpPr>
            <a:spLocks/>
          </p:cNvSpPr>
          <p:nvPr/>
        </p:nvSpPr>
        <p:spPr bwMode="auto">
          <a:xfrm>
            <a:off x="1422400" y="5418138"/>
            <a:ext cx="304800" cy="152400"/>
          </a:xfrm>
          <a:prstGeom prst="roundRect">
            <a:avLst/>
          </a:prstGeom>
          <a:ln>
            <a:headEnd/>
            <a:tailEnd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/>
          <a:lstStyle/>
          <a:p>
            <a:pPr algn="ctr" eaLnBrk="1" hangingPunct="1">
              <a:defRPr/>
            </a:pPr>
            <a:endParaRPr lang="de-DE" sz="1800" b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381000" y="7620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FSM Screen</a:t>
            </a:r>
          </a:p>
        </p:txBody>
      </p:sp>
      <p:sp>
        <p:nvSpPr>
          <p:cNvPr id="9219" name="AutoShape 2" descr="imap://stefan@imap.cern.ch:993/fetch%3EUID%3E/Sent%20Items/2013%3E1077?part=1.2&amp;type=image/png&amp;filename=ATLAS_FSM.png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>
              <a:cs typeface="Tahoma" panose="020B0604030504040204" pitchFamily="34" charset="0"/>
            </a:endParaRPr>
          </a:p>
        </p:txBody>
      </p:sp>
      <p:sp>
        <p:nvSpPr>
          <p:cNvPr id="9220" name="AutoShape 4" descr="imap://stefan@imap.cern.ch:993/fetch%3EUID%3E/Sent%20Items/2013%3E1077?part=1.2&amp;type=image/png&amp;filename=ATLAS_FSM.png"/>
          <p:cNvSpPr>
            <a:spLocks noChangeAspect="1" noChangeArrowheads="1"/>
          </p:cNvSpPr>
          <p:nvPr/>
        </p:nvSpPr>
        <p:spPr bwMode="auto">
          <a:xfrm>
            <a:off x="4538663" y="-144463"/>
            <a:ext cx="304800" cy="3048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4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endParaRPr lang="de-DE" altLang="en-US">
              <a:cs typeface="Tahoma" panose="020B0604030504040204" pitchFamily="34" charset="0"/>
            </a:endParaRPr>
          </a:p>
        </p:txBody>
      </p:sp>
      <p:pic>
        <p:nvPicPr>
          <p:cNvPr id="9221" name="Picture 5" descr="ATLAS_FS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0"/>
            <a:ext cx="8737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21"/>
          <p:cNvGrpSpPr>
            <a:grpSpLocks/>
          </p:cNvGrpSpPr>
          <p:nvPr/>
        </p:nvGrpSpPr>
        <p:grpSpPr bwMode="auto">
          <a:xfrm>
            <a:off x="0" y="0"/>
            <a:ext cx="9144000" cy="6859588"/>
            <a:chOff x="-508" y="0"/>
            <a:chExt cx="9144508" cy="6859913"/>
          </a:xfrm>
        </p:grpSpPr>
        <p:sp>
          <p:nvSpPr>
            <p:cNvPr id="7" name="Rectangle 9"/>
            <p:cNvSpPr>
              <a:spLocks noChangeArrowheads="1"/>
            </p:cNvSpPr>
            <p:nvPr/>
          </p:nvSpPr>
          <p:spPr bwMode="auto">
            <a:xfrm>
              <a:off x="151900" y="76204"/>
              <a:ext cx="7620423" cy="8382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 anchor="ctr"/>
            <a:lstStyle/>
            <a:p>
              <a:pPr>
                <a:lnSpc>
                  <a:spcPct val="90000"/>
                </a:lnSpc>
                <a:defRPr/>
              </a:pPr>
              <a:r>
                <a:rPr lang="en-US" sz="3600" dirty="0">
                  <a:solidFill>
                    <a:srgbClr val="FFFF99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Tahoma" pitchFamily="34" charset="0"/>
                  <a:ea typeface="Tahoma" pitchFamily="34" charset="0"/>
                  <a:cs typeface="Tahoma" pitchFamily="34" charset="0"/>
                </a:rPr>
                <a:t>Operator Control</a:t>
              </a:r>
            </a:p>
          </p:txBody>
        </p:sp>
        <p:pic>
          <p:nvPicPr>
            <p:cNvPr id="9224" name="Picture 35" descr="atlas_logo_small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53425" y="76200"/>
              <a:ext cx="638175" cy="762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5" name="Picture 1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723398" y="1"/>
              <a:ext cx="3420602" cy="2276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6" name="Picture 9" descr="PIX_READY.png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44" y="4544766"/>
              <a:ext cx="2294556" cy="2313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7" name="Picture 10" descr="SCT_READY.pn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49444" y="2276872"/>
              <a:ext cx="2294556" cy="23132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8" name="Picture 11" descr="CIC_READY.png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67744" y="2272943"/>
              <a:ext cx="2289549" cy="230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29" name="Picture 12" descr="LAR_READY.png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2451" y="0"/>
              <a:ext cx="2289549" cy="230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0" name="Picture 13" descr="TIL_READY.png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72000" y="0"/>
              <a:ext cx="2289549" cy="230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1" name="Picture 14" descr="TRT_READY.png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4451" y="0"/>
              <a:ext cx="2289549" cy="230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2" name="Picture 15" descr="EXT_ELECTRICITY.png"/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31741" y="4536902"/>
              <a:ext cx="2304256" cy="23230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3" name="Picture 16" descr="RPC_READY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2311738" cy="23305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4" name="Picture 17" descr="EVCOOL_READY.png"/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4527428"/>
              <a:ext cx="2311756" cy="23305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5" name="Picture 18" descr="EXT_READY.png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50703" y="2272943"/>
              <a:ext cx="2289549" cy="23081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6" name="Picture 19" descr="MUO_READY.png"/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35996" y="4537495"/>
              <a:ext cx="2301770" cy="232050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237" name="Picture 20" descr="MDT_HV_READY.png"/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508" y="2276872"/>
              <a:ext cx="2285652" cy="230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76200" y="4724400"/>
            <a:ext cx="7467600" cy="1790700"/>
          </a:xfrm>
          <a:prstGeom prst="rect">
            <a:avLst/>
          </a:prstGeom>
        </p:spPr>
        <p:txBody>
          <a:bodyPr>
            <a:spAutoFit/>
          </a:bodyPr>
          <a:lstStyle/>
          <a:p>
            <a:pPr marL="0" lvl="1">
              <a:spcBef>
                <a:spcPct val="30000"/>
              </a:spcBef>
              <a:spcAft>
                <a:spcPts val="400"/>
              </a:spcAft>
              <a:buClr>
                <a:srgbClr val="CAC1FF"/>
              </a:buClr>
              <a:defRPr/>
            </a:pPr>
            <a:r>
              <a:rPr lang="en-US" sz="16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Checkboxes:</a:t>
            </a:r>
          </a:p>
          <a:p>
            <a:pPr marL="538163" lvl="1" indent="-14288">
              <a:spcBef>
                <a:spcPts val="0"/>
              </a:spcBef>
              <a:spcAft>
                <a:spcPts val="1400"/>
              </a:spcAft>
              <a:buClr>
                <a:srgbClr val="CAC1FF"/>
              </a:buClr>
              <a:defRPr/>
            </a:pP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Enabled, Controllable</a:t>
            </a:r>
          </a:p>
          <a:p>
            <a:pPr marL="538163" lvl="1" indent="-14288">
              <a:spcBef>
                <a:spcPts val="0"/>
              </a:spcBef>
              <a:spcAft>
                <a:spcPts val="1400"/>
              </a:spcAft>
              <a:buClr>
                <a:srgbClr val="CAC1FF"/>
              </a:buClr>
              <a:defRPr/>
            </a:pP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Disabled, Controllable</a:t>
            </a:r>
          </a:p>
          <a:p>
            <a:pPr marL="538163" lvl="1" indent="-14288">
              <a:spcBef>
                <a:spcPts val="0"/>
              </a:spcBef>
              <a:spcAft>
                <a:spcPts val="1400"/>
              </a:spcAft>
              <a:buClr>
                <a:srgbClr val="CAC1FF"/>
              </a:buClr>
              <a:defRPr/>
            </a:pPr>
            <a:r>
              <a:rPr 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Enabled, Not controllable (either free or not owned + exclusive sub-tree)</a:t>
            </a:r>
          </a:p>
          <a:p>
            <a:pPr marL="538163" lvl="1" indent="-14288">
              <a:spcBef>
                <a:spcPts val="0"/>
              </a:spcBef>
              <a:spcAft>
                <a:spcPts val="1400"/>
              </a:spcAft>
              <a:buClr>
                <a:srgbClr val="CAC1FF"/>
              </a:buClr>
              <a:defRPr/>
            </a:pPr>
            <a:r>
              <a: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Disabled, Not controllable</a:t>
            </a:r>
            <a:endParaRPr lang="de-DE" dirty="0">
              <a:latin typeface="Arial" charset="0"/>
            </a:endParaRPr>
          </a:p>
        </p:txBody>
      </p:sp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76200" y="0"/>
            <a:ext cx="73152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FSM Screen: Partitioning Modes</a:t>
            </a:r>
          </a:p>
        </p:txBody>
      </p:sp>
      <p:grpSp>
        <p:nvGrpSpPr>
          <p:cNvPr id="10244" name="Group 25"/>
          <p:cNvGrpSpPr>
            <a:grpSpLocks/>
          </p:cNvGrpSpPr>
          <p:nvPr/>
        </p:nvGrpSpPr>
        <p:grpSpPr bwMode="auto">
          <a:xfrm>
            <a:off x="6440488" y="1201738"/>
            <a:ext cx="2627312" cy="1779587"/>
            <a:chOff x="6439799" y="1202085"/>
            <a:chExt cx="2628042" cy="1779005"/>
          </a:xfrm>
        </p:grpSpPr>
        <p:sp>
          <p:nvSpPr>
            <p:cNvPr id="18" name="Rectangle 17"/>
            <p:cNvSpPr/>
            <p:nvPr/>
          </p:nvSpPr>
          <p:spPr>
            <a:xfrm>
              <a:off x="6439799" y="1202085"/>
              <a:ext cx="2628042" cy="1779005"/>
            </a:xfrm>
            <a:prstGeom prst="rect">
              <a:avLst/>
            </a:prstGeom>
          </p:spPr>
          <p:txBody>
            <a:bodyPr>
              <a:spAutoFit/>
            </a:bodyPr>
            <a:lstStyle>
              <a:lvl1pPr marL="361950" indent="-36195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906463" indent="-14288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 eaLnBrk="0" hangingPunct="0"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1400" b="1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marL="0" indent="0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altLang="en-US" sz="1600" b="0" dirty="0" smtClean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Padlock background         = tree completeness:</a:t>
              </a:r>
            </a:p>
            <a:p>
              <a:pPr lvl="1">
                <a:buClr>
                  <a:srgbClr val="CAC1FF"/>
                </a:buClr>
                <a:defRPr/>
              </a:pPr>
              <a:endParaRPr lang="en-US" altLang="en-US" sz="400" b="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  <a:p>
              <a:pPr marL="568325" lvl="1">
                <a:spcAft>
                  <a:spcPts val="1600"/>
                </a:spcAft>
                <a:buClr>
                  <a:srgbClr val="CAC1FF"/>
                </a:buClr>
                <a:defRPr/>
              </a:pPr>
              <a:r>
                <a:rPr lang="en-US" altLang="en-US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Tree complete</a:t>
              </a:r>
            </a:p>
            <a:p>
              <a:pPr marL="568325" lvl="1">
                <a:spcAft>
                  <a:spcPts val="1600"/>
                </a:spcAft>
                <a:buClr>
                  <a:srgbClr val="CAC1FF"/>
                </a:buClr>
                <a:defRPr/>
              </a:pPr>
              <a:r>
                <a:rPr lang="en-US" altLang="en-US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Excluded children (!)</a:t>
              </a:r>
            </a:p>
            <a:p>
              <a:pPr marL="568325" lvl="1">
                <a:spcAft>
                  <a:spcPts val="1600"/>
                </a:spcAft>
                <a:buClr>
                  <a:srgbClr val="CAC1FF"/>
                </a:buClr>
                <a:defRPr/>
              </a:pPr>
              <a:r>
                <a:rPr lang="en-US" altLang="en-US" b="0" dirty="0" smtClean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Disabled children</a:t>
              </a:r>
              <a:endParaRPr lang="de-DE" altLang="en-US" dirty="0" smtClean="0"/>
            </a:p>
          </p:txBody>
        </p:sp>
        <p:pic>
          <p:nvPicPr>
            <p:cNvPr id="10268" name="Picture 11" descr="lock_shared_disabled_childs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732" y="2638715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9" name="Picture 12" descr="lock_shared_excluded_childs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732" y="2217187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70" name="Picture 14" descr="lock_share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58732" y="1805916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0245" name="Picture 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0292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6" name="Picture 2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4102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1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57912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" y="6172200"/>
            <a:ext cx="406400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0249" name="Group 26"/>
          <p:cNvGrpSpPr>
            <a:grpSpLocks/>
          </p:cNvGrpSpPr>
          <p:nvPr/>
        </p:nvGrpSpPr>
        <p:grpSpPr bwMode="auto">
          <a:xfrm>
            <a:off x="76200" y="838200"/>
            <a:ext cx="6324600" cy="3505200"/>
            <a:chOff x="76200" y="838200"/>
            <a:chExt cx="6324600" cy="3505200"/>
          </a:xfrm>
        </p:grpSpPr>
        <p:sp>
          <p:nvSpPr>
            <p:cNvPr id="16" name="Rectangle 10"/>
            <p:cNvSpPr>
              <a:spLocks noChangeArrowheads="1"/>
            </p:cNvSpPr>
            <p:nvPr/>
          </p:nvSpPr>
          <p:spPr bwMode="auto">
            <a:xfrm>
              <a:off x="2667000" y="1219200"/>
              <a:ext cx="3733800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358775" indent="-358775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sz="16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  <a:sym typeface="Wingdings"/>
                </a:rPr>
                <a:t> </a:t>
              </a:r>
              <a:r>
                <a:rPr lang="en-US" sz="16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Control:</a:t>
              </a: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No propagation, NO commands</a:t>
              </a: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Propagation (if Included), Commands by you</a:t>
              </a: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Propagation (if Included), Commands by all</a:t>
              </a:r>
              <a:endParaRPr 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Propagation (if Included), NO commands</a:t>
              </a: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Propagation (if Included), Commands by all</a:t>
              </a:r>
              <a:endParaRPr lang="en-US" b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No propagation, NO commands</a:t>
              </a:r>
              <a:endParaRPr lang="en-US" sz="16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marL="0" lvl="1"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Propagation, NO commands</a:t>
              </a:r>
            </a:p>
            <a:p>
              <a:pPr marL="358775" indent="-358775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buFont typeface="Arial" charset="0"/>
                <a:buChar char="►"/>
                <a:defRPr/>
              </a:pPr>
              <a:endParaRPr lang="en-US" sz="16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  <a:p>
              <a:pPr marL="361950" lvl="1" indent="-14288">
                <a:buClr>
                  <a:srgbClr val="CAC1FF"/>
                </a:buClr>
                <a:buFont typeface="Arial" charset="0"/>
                <a:buChar char="►"/>
                <a:defRPr/>
              </a:pPr>
              <a:endParaRPr lang="en-US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endParaRPr>
            </a:p>
          </p:txBody>
        </p:sp>
        <p:sp>
          <p:nvSpPr>
            <p:cNvPr id="5" name="Rectangle 10"/>
            <p:cNvSpPr>
              <a:spLocks noChangeArrowheads="1"/>
            </p:cNvSpPr>
            <p:nvPr/>
          </p:nvSpPr>
          <p:spPr bwMode="auto">
            <a:xfrm>
              <a:off x="76200" y="1219200"/>
              <a:ext cx="4876800" cy="312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lIns="92075" tIns="46038" rIns="92075" bIns="46038"/>
            <a:lstStyle/>
            <a:p>
              <a:pPr marL="0" lvl="1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sz="16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Padlocks: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No control, Free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Exclusive, Owner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Shared, Owner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Exclusive, NOT Owner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Shared, NOT Owner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No control, Locked Out</a:t>
              </a:r>
            </a:p>
            <a:p>
              <a:pPr marL="538163" lvl="1" indent="-14288">
                <a:spcBef>
                  <a:spcPts val="0"/>
                </a:spcBef>
                <a:spcAft>
                  <a:spcPts val="1400"/>
                </a:spcAft>
                <a:buClr>
                  <a:srgbClr val="CAC1FF"/>
                </a:buClr>
                <a:defRPr/>
              </a:pPr>
              <a:r>
                <a:rPr lang="en-US" b="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No control, Included</a:t>
              </a:r>
            </a:p>
          </p:txBody>
        </p:sp>
        <p:pic>
          <p:nvPicPr>
            <p:cNvPr id="10259" name="Picture 5" descr="lock_exclusive.pn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1942578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0" name="Picture 7" descr="lock_exclusive_no_owner.png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2731718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1" name="Picture 8" descr="lock_free.png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1548008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2" name="Picture 9" descr="lock_free_included.png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3915427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3" name="Picture 10" descr="lock_shared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2337148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4" name="Picture 13" descr="lock_shared_no_owner.png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3126288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265" name="Picture 13" descr="lock_locked_out.png"/>
            <p:cNvPicPr>
              <a:picLocks noChangeAspect="1"/>
            </p:cNvPicPr>
            <p:nvPr/>
          </p:nvPicPr>
          <p:blipFill>
            <a:blip r:embed="rId13">
              <a:lum bright="14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4319" y="3520857"/>
              <a:ext cx="438411" cy="3288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3" name="Rectangle 22"/>
            <p:cNvSpPr/>
            <p:nvPr/>
          </p:nvSpPr>
          <p:spPr>
            <a:xfrm>
              <a:off x="76200" y="838200"/>
              <a:ext cx="2266950" cy="40005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lvl="1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sz="20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Arial" charset="0"/>
                </a:rPr>
                <a:t>High level objects:</a:t>
              </a:r>
            </a:p>
          </p:txBody>
        </p:sp>
      </p:grpSp>
      <p:sp>
        <p:nvSpPr>
          <p:cNvPr id="24" name="Rectangle 23"/>
          <p:cNvSpPr/>
          <p:nvPr/>
        </p:nvSpPr>
        <p:spPr>
          <a:xfrm>
            <a:off x="76200" y="4343400"/>
            <a:ext cx="2209800" cy="4000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spcBef>
                <a:spcPct val="30000"/>
              </a:spcBef>
              <a:spcAft>
                <a:spcPts val="600"/>
              </a:spcAft>
              <a:buClr>
                <a:srgbClr val="CAC1FF"/>
              </a:buClr>
              <a:defRPr/>
            </a:pPr>
            <a:r>
              <a:rPr lang="en-US" sz="20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Low level objects:</a:t>
            </a:r>
          </a:p>
        </p:txBody>
      </p: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2586038" y="884238"/>
            <a:ext cx="3798887" cy="3910012"/>
            <a:chOff x="2586814" y="884336"/>
            <a:chExt cx="3797835" cy="3909204"/>
          </a:xfrm>
        </p:grpSpPr>
        <p:pic>
          <p:nvPicPr>
            <p:cNvPr id="10255" name="Picture 1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1259765"/>
              <a:ext cx="3552825" cy="3533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2586814" y="884336"/>
              <a:ext cx="3797835" cy="338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altLang="en-US" sz="16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Change mode with left-click on padlock:</a:t>
              </a:r>
              <a:endParaRPr lang="en-US" altLang="en-US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  <p:grpSp>
        <p:nvGrpSpPr>
          <p:cNvPr id="8" name="Group 7"/>
          <p:cNvGrpSpPr>
            <a:grpSpLocks/>
          </p:cNvGrpSpPr>
          <p:nvPr/>
        </p:nvGrpSpPr>
        <p:grpSpPr bwMode="auto">
          <a:xfrm>
            <a:off x="4876800" y="4741863"/>
            <a:ext cx="3957638" cy="1601787"/>
            <a:chOff x="4876800" y="4741732"/>
            <a:chExt cx="3958135" cy="1602162"/>
          </a:xfrm>
        </p:grpSpPr>
        <p:pic>
          <p:nvPicPr>
            <p:cNvPr id="10253" name="Picture 6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7337" y="5134219"/>
              <a:ext cx="2066925" cy="12096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Rectangle 28"/>
            <p:cNvSpPr/>
            <p:nvPr/>
          </p:nvSpPr>
          <p:spPr>
            <a:xfrm>
              <a:off x="4876800" y="4741732"/>
              <a:ext cx="3958135" cy="33821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30000"/>
                </a:spcBef>
                <a:spcAft>
                  <a:spcPts val="600"/>
                </a:spcAft>
                <a:buClr>
                  <a:srgbClr val="CAC1FF"/>
                </a:buClr>
                <a:defRPr/>
              </a:pPr>
              <a:r>
                <a:rPr lang="en-US" altLang="en-US" sz="1600" b="0" dirty="0">
                  <a:solidFill>
                    <a:srgbClr val="CAC1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</a:rPr>
                <a:t>Change mode with left-click on checkbox:</a:t>
              </a:r>
              <a:endParaRPr lang="en-US" altLang="en-US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</a:endParaRPr>
            </a:p>
          </p:txBody>
        </p:sp>
      </p:grpSp>
    </p:spTree>
  </p:cSld>
  <p:clrMapOvr>
    <a:masterClrMapping/>
  </p:clrMapOvr>
  <p:transition spd="slow" advTm="20000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9"/>
          <p:cNvSpPr>
            <a:spLocks noChangeArrowheads="1"/>
          </p:cNvSpPr>
          <p:nvPr/>
        </p:nvSpPr>
        <p:spPr bwMode="auto">
          <a:xfrm>
            <a:off x="228600" y="76200"/>
            <a:ext cx="7315200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 anchor="ctr"/>
          <a:lstStyle/>
          <a:p>
            <a:pPr>
              <a:lnSpc>
                <a:spcPct val="90000"/>
              </a:lnSpc>
              <a:defRPr/>
            </a:pPr>
            <a:r>
              <a:rPr lang="en-US" sz="36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Access Control</a:t>
            </a:r>
          </a:p>
        </p:txBody>
      </p:sp>
      <p:sp>
        <p:nvSpPr>
          <p:cNvPr id="5" name="Rectangle 10"/>
          <p:cNvSpPr>
            <a:spLocks noChangeArrowheads="1"/>
          </p:cNvSpPr>
          <p:nvPr/>
        </p:nvSpPr>
        <p:spPr bwMode="auto">
          <a:xfrm>
            <a:off x="228600" y="1295400"/>
            <a:ext cx="8382000" cy="403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/>
          <a:lstStyle/>
          <a:p>
            <a:pPr marL="265113" indent="-265113">
              <a:spcBef>
                <a:spcPts val="600"/>
              </a:spcBef>
              <a:buClr>
                <a:srgbClr val="CAC1FF"/>
              </a:buClr>
              <a:defRPr/>
            </a:pPr>
            <a:r>
              <a:rPr lang="en-US" sz="2400" b="0" dirty="0">
                <a:solidFill>
                  <a:srgbClr val="CAC1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Aim: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prevent accidental actions</a:t>
            </a:r>
          </a:p>
          <a:p>
            <a:pPr marL="361950" indent="-361950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Username, Password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: CERN account</a:t>
            </a:r>
          </a:p>
          <a:p>
            <a:pPr marL="361950" indent="-361950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Shifters get 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DCS:&lt;sub-</a:t>
            </a:r>
            <a:r>
              <a:rPr lang="en-US" sz="2000" b="0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&gt;:operator                                                  privileges 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for shift, thus could:</a:t>
            </a:r>
          </a:p>
          <a:p>
            <a:pPr marL="715963" lvl="1" indent="-2587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Mask/acknowledge alarms</a:t>
            </a:r>
          </a:p>
          <a:p>
            <a:pPr marL="715963" lvl="1" indent="-258763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Operate FSM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objects:</a:t>
            </a:r>
          </a:p>
          <a:p>
            <a:pPr marL="1165225" lvl="2" indent="-250825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Enable/disable</a:t>
            </a:r>
          </a:p>
          <a:p>
            <a:pPr marL="1165225" lvl="2" indent="-250825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Take/release/include/exclude (if owner)</a:t>
            </a:r>
          </a:p>
          <a:p>
            <a:pPr marL="1165225" lvl="2" indent="-250825">
              <a:spcBef>
                <a:spcPts val="3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de-DE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Commands</a:t>
            </a:r>
            <a:endParaRPr lang="en-US" sz="1800" b="0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charset="0"/>
            </a:endParaRPr>
          </a:p>
          <a:p>
            <a:pPr marL="361950" indent="-361950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Please use </a:t>
            </a:r>
            <a:r>
              <a:rPr lang="en-US" sz="20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FSM actions only after request by an expert </a:t>
            </a: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or if stated explicitly in sub-system instructions!</a:t>
            </a:r>
          </a:p>
          <a:p>
            <a:pPr marL="361950" indent="-361950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20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Shift Leader roles/privileges:</a:t>
            </a:r>
          </a:p>
          <a:p>
            <a:pPr marL="803275" lvl="1" indent="-346075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DCS:&lt;sub-</a:t>
            </a:r>
            <a:r>
              <a:rPr lang="en-US" sz="1800" b="0" dirty="0" err="1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&gt;:operator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 for all sub-</a:t>
            </a:r>
            <a:r>
              <a:rPr lang="en-US" sz="1800" b="0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dets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, but </a:t>
            </a:r>
            <a:r>
              <a:rPr lang="en-US" sz="1800" b="0" dirty="0">
                <a:solidFill>
                  <a:srgbClr val="FF9933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not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in sub-domains (e.g. LARHV) as fallback solution</a:t>
            </a:r>
          </a:p>
          <a:p>
            <a:pPr marL="803275" lvl="1" indent="-346075">
              <a:spcBef>
                <a:spcPts val="600"/>
              </a:spcBef>
              <a:buClr>
                <a:srgbClr val="CAC1FF"/>
              </a:buClr>
              <a:buFont typeface="Arial" charset="0"/>
              <a:buChar char="►"/>
              <a:defRPr/>
            </a:pP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Additionally </a:t>
            </a:r>
            <a:r>
              <a:rPr lang="en-US" sz="1800" b="0" dirty="0">
                <a:solidFill>
                  <a:srgbClr val="FFFF99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BIS operator </a:t>
            </a:r>
            <a:r>
              <a:rPr lang="en-US" sz="1800" b="0" dirty="0">
                <a:solidFill>
                  <a:schemeClr val="bg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rPr>
              <a:t>(see Beams training)</a:t>
            </a:r>
          </a:p>
        </p:txBody>
      </p:sp>
      <p:pic>
        <p:nvPicPr>
          <p:cNvPr id="1126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4338" y="238125"/>
            <a:ext cx="3421062" cy="227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slow" advTm="20000"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FFCCCC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4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</TotalTime>
  <Words>1598</Words>
  <Application>Microsoft Office PowerPoint</Application>
  <PresentationFormat>On-screen Show (4:3)</PresentationFormat>
  <Paragraphs>418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Courier New</vt:lpstr>
      <vt:lpstr>Tahoma</vt:lpstr>
      <vt:lpstr>Wingdings</vt:lpstr>
      <vt:lpstr>Default Design</vt:lpstr>
      <vt:lpstr>PowerPoint Presentation</vt:lpstr>
      <vt:lpstr>PowerPoint Presentation</vt:lpstr>
      <vt:lpstr>Operation in ACR</vt:lpstr>
      <vt:lpstr>PowerPoint Presentation</vt:lpstr>
      <vt:lpstr>PowerPoint Presentation</vt:lpstr>
      <vt:lpstr>Finite State Machine (FSM)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CERN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 Slide Title</dc:title>
  <dc:creator>NICE</dc:creator>
  <cp:lastModifiedBy>schlenk</cp:lastModifiedBy>
  <cp:revision>1093</cp:revision>
  <cp:lastPrinted>2002-06-20T05:22:50Z</cp:lastPrinted>
  <dcterms:created xsi:type="dcterms:W3CDTF">2000-02-04T12:02:08Z</dcterms:created>
  <dcterms:modified xsi:type="dcterms:W3CDTF">2015-02-24T09:57:03Z</dcterms:modified>
</cp:coreProperties>
</file>